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ヒラギノ角ゴ Pro W3" pitchFamily="-1" charset="-128"/>
        <a:cs typeface="+mn-cs"/>
      </a:defRPr>
    </a:lvl1pPr>
    <a:lvl2pPr marL="457200" algn="l" defTabSz="457200" rtl="0" fontAlgn="base">
      <a:spcBef>
        <a:spcPct val="0"/>
      </a:spcBef>
      <a:spcAft>
        <a:spcPct val="0"/>
      </a:spcAft>
      <a:defRPr kern="1200">
        <a:solidFill>
          <a:schemeClr val="tx1"/>
        </a:solidFill>
        <a:latin typeface="Arial" charset="0"/>
        <a:ea typeface="ヒラギノ角ゴ Pro W3" pitchFamily="-1" charset="-128"/>
        <a:cs typeface="+mn-cs"/>
      </a:defRPr>
    </a:lvl2pPr>
    <a:lvl3pPr marL="914400" algn="l" defTabSz="457200" rtl="0" fontAlgn="base">
      <a:spcBef>
        <a:spcPct val="0"/>
      </a:spcBef>
      <a:spcAft>
        <a:spcPct val="0"/>
      </a:spcAft>
      <a:defRPr kern="1200">
        <a:solidFill>
          <a:schemeClr val="tx1"/>
        </a:solidFill>
        <a:latin typeface="Arial" charset="0"/>
        <a:ea typeface="ヒラギノ角ゴ Pro W3" pitchFamily="-1" charset="-128"/>
        <a:cs typeface="+mn-cs"/>
      </a:defRPr>
    </a:lvl3pPr>
    <a:lvl4pPr marL="1371600" algn="l" defTabSz="457200" rtl="0" fontAlgn="base">
      <a:spcBef>
        <a:spcPct val="0"/>
      </a:spcBef>
      <a:spcAft>
        <a:spcPct val="0"/>
      </a:spcAft>
      <a:defRPr kern="1200">
        <a:solidFill>
          <a:schemeClr val="tx1"/>
        </a:solidFill>
        <a:latin typeface="Arial" charset="0"/>
        <a:ea typeface="ヒラギノ角ゴ Pro W3" pitchFamily="-1" charset="-128"/>
        <a:cs typeface="+mn-cs"/>
      </a:defRPr>
    </a:lvl4pPr>
    <a:lvl5pPr marL="1828800" algn="l" defTabSz="457200" rtl="0" fontAlgn="base">
      <a:spcBef>
        <a:spcPct val="0"/>
      </a:spcBef>
      <a:spcAft>
        <a:spcPct val="0"/>
      </a:spcAft>
      <a:defRPr kern="1200">
        <a:solidFill>
          <a:schemeClr val="tx1"/>
        </a:solidFill>
        <a:latin typeface="Arial" charset="0"/>
        <a:ea typeface="ヒラギノ角ゴ Pro W3" pitchFamily="-1" charset="-128"/>
        <a:cs typeface="+mn-cs"/>
      </a:defRPr>
    </a:lvl5pPr>
    <a:lvl6pPr marL="2286000" algn="l" defTabSz="914400" rtl="0" eaLnBrk="1" latinLnBrk="0" hangingPunct="1">
      <a:defRPr kern="1200">
        <a:solidFill>
          <a:schemeClr val="tx1"/>
        </a:solidFill>
        <a:latin typeface="Arial" charset="0"/>
        <a:ea typeface="ヒラギノ角ゴ Pro W3" pitchFamily="-1" charset="-128"/>
        <a:cs typeface="+mn-cs"/>
      </a:defRPr>
    </a:lvl6pPr>
    <a:lvl7pPr marL="2743200" algn="l" defTabSz="914400" rtl="0" eaLnBrk="1" latinLnBrk="0" hangingPunct="1">
      <a:defRPr kern="1200">
        <a:solidFill>
          <a:schemeClr val="tx1"/>
        </a:solidFill>
        <a:latin typeface="Arial" charset="0"/>
        <a:ea typeface="ヒラギノ角ゴ Pro W3" pitchFamily="-1" charset="-128"/>
        <a:cs typeface="+mn-cs"/>
      </a:defRPr>
    </a:lvl7pPr>
    <a:lvl8pPr marL="3200400" algn="l" defTabSz="914400" rtl="0" eaLnBrk="1" latinLnBrk="0" hangingPunct="1">
      <a:defRPr kern="1200">
        <a:solidFill>
          <a:schemeClr val="tx1"/>
        </a:solidFill>
        <a:latin typeface="Arial" charset="0"/>
        <a:ea typeface="ヒラギノ角ゴ Pro W3" pitchFamily="-1" charset="-128"/>
        <a:cs typeface="+mn-cs"/>
      </a:defRPr>
    </a:lvl8pPr>
    <a:lvl9pPr marL="3657600" algn="l" defTabSz="914400" rtl="0" eaLnBrk="1" latinLnBrk="0" hangingPunct="1">
      <a:defRPr kern="1200">
        <a:solidFill>
          <a:schemeClr val="tx1"/>
        </a:solidFill>
        <a:latin typeface="Arial" charset="0"/>
        <a:ea typeface="ヒラギノ角ゴ Pro W3"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521B"/>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29" autoAdjust="0"/>
    <p:restoredTop sz="94660"/>
  </p:normalViewPr>
  <p:slideViewPr>
    <p:cSldViewPr snapToGrid="0" snapToObjects="1">
      <p:cViewPr>
        <p:scale>
          <a:sx n="100" d="100"/>
          <a:sy n="100" d="100"/>
        </p:scale>
        <p:origin x="-1638"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579FDF-1083-4A21-8031-73A6949E6E25}" type="datetimeFigureOut">
              <a:rPr lang="en-CA" smtClean="0"/>
              <a:pPr/>
              <a:t>23/08/2012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82ABA-27AD-40C5-B834-3329806D30B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23</a:t>
            </a:fld>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24</a:t>
            </a:fld>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25</a:t>
            </a:fld>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26</a:t>
            </a:fld>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27</a:t>
            </a:fld>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28</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8F90825-185E-4333-8344-BB8CC996E8E0}" type="datetime1">
              <a:rPr lang="en-US" smtClean="0"/>
              <a:pPr/>
              <a:t>8/23/2012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6" name="Slide Number Placeholder 5"/>
          <p:cNvSpPr>
            <a:spLocks noGrp="1"/>
          </p:cNvSpPr>
          <p:nvPr>
            <p:ph type="sldNum" sz="quarter" idx="12"/>
          </p:nvPr>
        </p:nvSpPr>
        <p:spPr/>
        <p:txBody>
          <a:bodyPr/>
          <a:lstStyle>
            <a:lvl1pPr>
              <a:defRPr/>
            </a:lvl1pPr>
          </a:lstStyle>
          <a:p>
            <a:fld id="{16A2A2ED-5062-4B8C-8D44-3BF7B67558B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08D0F05-311A-496C-8FDC-749EEF3E07C5}" type="datetime1">
              <a:rPr lang="en-US" smtClean="0"/>
              <a:pPr/>
              <a:t>8/23/2012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6" name="Slide Number Placeholder 5"/>
          <p:cNvSpPr>
            <a:spLocks noGrp="1"/>
          </p:cNvSpPr>
          <p:nvPr>
            <p:ph type="sldNum" sz="quarter" idx="12"/>
          </p:nvPr>
        </p:nvSpPr>
        <p:spPr/>
        <p:txBody>
          <a:bodyPr/>
          <a:lstStyle>
            <a:lvl1pPr>
              <a:defRPr/>
            </a:lvl1pPr>
          </a:lstStyle>
          <a:p>
            <a:fld id="{3EBE58AD-E0CC-4F25-AFB2-160369B1786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8475A36-0DA9-4968-B1AD-802803E862FA}" type="datetime1">
              <a:rPr lang="en-US" smtClean="0"/>
              <a:pPr/>
              <a:t>8/23/2012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6" name="Slide Number Placeholder 5"/>
          <p:cNvSpPr>
            <a:spLocks noGrp="1"/>
          </p:cNvSpPr>
          <p:nvPr>
            <p:ph type="sldNum" sz="quarter" idx="12"/>
          </p:nvPr>
        </p:nvSpPr>
        <p:spPr/>
        <p:txBody>
          <a:bodyPr/>
          <a:lstStyle>
            <a:lvl1pPr>
              <a:defRPr/>
            </a:lvl1pPr>
          </a:lstStyle>
          <a:p>
            <a:fld id="{D7AE0B48-4085-4E02-ABB6-241E760FA35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B2BFC50-2511-4261-9DAF-EE1D3A7F5B5F}" type="datetime1">
              <a:rPr lang="en-US" smtClean="0"/>
              <a:pPr/>
              <a:t>8/23/2012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6" name="Slide Number Placeholder 5"/>
          <p:cNvSpPr>
            <a:spLocks noGrp="1"/>
          </p:cNvSpPr>
          <p:nvPr>
            <p:ph type="sldNum" sz="quarter" idx="12"/>
          </p:nvPr>
        </p:nvSpPr>
        <p:spPr/>
        <p:txBody>
          <a:bodyPr/>
          <a:lstStyle>
            <a:lvl1pPr>
              <a:defRPr/>
            </a:lvl1pPr>
          </a:lstStyle>
          <a:p>
            <a:fld id="{7B5CCBC9-0B93-4881-BCA5-0BC39CD312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DC03B05D-FBFE-4EBB-8734-3262C6AD9C11}" type="datetime1">
              <a:rPr lang="en-US" smtClean="0"/>
              <a:pPr/>
              <a:t>8/23/2012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7" name="Slide Number Placeholder 5"/>
          <p:cNvSpPr>
            <a:spLocks noGrp="1"/>
          </p:cNvSpPr>
          <p:nvPr>
            <p:ph type="sldNum" sz="quarter" idx="12"/>
          </p:nvPr>
        </p:nvSpPr>
        <p:spPr/>
        <p:txBody>
          <a:bodyPr/>
          <a:lstStyle>
            <a:lvl1pPr>
              <a:defRPr/>
            </a:lvl1pPr>
          </a:lstStyle>
          <a:p>
            <a:fld id="{7AFB8D01-67DE-45F7-BFC0-D72575C794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43444" y="590377"/>
            <a:ext cx="6936259"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174875"/>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986215"/>
            <a:ext cx="4040188" cy="3139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2174875"/>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986215"/>
            <a:ext cx="4041775" cy="3139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fld id="{FB89AEFB-19AA-4904-BE49-80FBCFCE5064}" type="datetime1">
              <a:rPr lang="en-US" smtClean="0"/>
              <a:pPr/>
              <a:t>8/23/2012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9" name="Slide Number Placeholder 5"/>
          <p:cNvSpPr>
            <a:spLocks noGrp="1"/>
          </p:cNvSpPr>
          <p:nvPr>
            <p:ph type="sldNum" sz="quarter" idx="12"/>
          </p:nvPr>
        </p:nvSpPr>
        <p:spPr/>
        <p:txBody>
          <a:bodyPr/>
          <a:lstStyle>
            <a:lvl1pPr>
              <a:defRPr/>
            </a:lvl1pPr>
          </a:lstStyle>
          <a:p>
            <a:fld id="{53B886C0-F50E-407B-80DA-5D8857BCF2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9F403BEA-C346-408D-BEBA-9EFE84C558FD}" type="datetime1">
              <a:rPr lang="en-US" smtClean="0"/>
              <a:pPr/>
              <a:t>8/23/2012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5" name="Slide Number Placeholder 5"/>
          <p:cNvSpPr>
            <a:spLocks noGrp="1"/>
          </p:cNvSpPr>
          <p:nvPr>
            <p:ph type="sldNum" sz="quarter" idx="12"/>
          </p:nvPr>
        </p:nvSpPr>
        <p:spPr/>
        <p:txBody>
          <a:bodyPr/>
          <a:lstStyle>
            <a:lvl1pPr>
              <a:defRPr/>
            </a:lvl1pPr>
          </a:lstStyle>
          <a:p>
            <a:fld id="{9323F1F3-5286-4E73-A2DE-72F7A947E8E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AB4CF726-671E-4CAD-933A-F6B654E48970}" type="datetime1">
              <a:rPr lang="en-US" smtClean="0"/>
              <a:pPr/>
              <a:t>8/23/2012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4" name="Slide Number Placeholder 5"/>
          <p:cNvSpPr>
            <a:spLocks noGrp="1"/>
          </p:cNvSpPr>
          <p:nvPr>
            <p:ph type="sldNum" sz="quarter" idx="12"/>
          </p:nvPr>
        </p:nvSpPr>
        <p:spPr/>
        <p:txBody>
          <a:bodyPr/>
          <a:lstStyle>
            <a:lvl1pPr>
              <a:defRPr/>
            </a:lvl1pPr>
          </a:lstStyle>
          <a:p>
            <a:fld id="{2E168C88-B147-44F6-9705-15C0CEBB13B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773B937-0B20-4331-AAD2-39B3E708E1D5}" type="datetime1">
              <a:rPr lang="en-US" smtClean="0"/>
              <a:pPr/>
              <a:t>8/23/2012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7" name="Slide Number Placeholder 5"/>
          <p:cNvSpPr>
            <a:spLocks noGrp="1"/>
          </p:cNvSpPr>
          <p:nvPr>
            <p:ph type="sldNum" sz="quarter" idx="12"/>
          </p:nvPr>
        </p:nvSpPr>
        <p:spPr/>
        <p:txBody>
          <a:bodyPr/>
          <a:lstStyle>
            <a:lvl1pPr>
              <a:defRPr/>
            </a:lvl1pPr>
          </a:lstStyle>
          <a:p>
            <a:fld id="{C6921EFB-690E-4747-9B4C-10549D5F374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A3DDECC-1A42-4D21-8080-583A65CBB01A}" type="datetime1">
              <a:rPr lang="en-US" smtClean="0"/>
              <a:pPr/>
              <a:t>8/23/2012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B. Wellar</a:t>
            </a:r>
            <a:endParaRPr lang="en-US"/>
          </a:p>
        </p:txBody>
      </p:sp>
      <p:sp>
        <p:nvSpPr>
          <p:cNvPr id="7" name="Slide Number Placeholder 5"/>
          <p:cNvSpPr>
            <a:spLocks noGrp="1"/>
          </p:cNvSpPr>
          <p:nvPr>
            <p:ph type="sldNum" sz="quarter" idx="12"/>
          </p:nvPr>
        </p:nvSpPr>
        <p:spPr/>
        <p:txBody>
          <a:bodyPr/>
          <a:lstStyle>
            <a:lvl1pPr>
              <a:defRPr/>
            </a:lvl1pPr>
          </a:lstStyle>
          <a:p>
            <a:fld id="{6A9AA23D-C5F8-43E5-8A95-AB318F98AFA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43100" y="555625"/>
            <a:ext cx="69373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2209800"/>
            <a:ext cx="8229600" cy="3916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3D958231-3391-489C-AC3B-9089C4BAF51A}" type="datetime1">
              <a:rPr lang="en-US" smtClean="0"/>
              <a:pPr/>
              <a:t>8/23/2012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r>
              <a:rPr lang="en-US" smtClean="0"/>
              <a:t>B. Wellar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F3865D1C-DC59-4F93-A42B-9483B1BB124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pitchFamily="-1" charset="-128"/>
          <a:cs typeface="ヒラギノ角ゴ Pro W3" pitchFamily="-1" charset="-128"/>
        </a:defRPr>
      </a:lvl1pPr>
      <a:lvl2pPr algn="ctr" defTabSz="457200" rtl="0" eaLnBrk="0" fontAlgn="base" hangingPunct="0">
        <a:spcBef>
          <a:spcPct val="0"/>
        </a:spcBef>
        <a:spcAft>
          <a:spcPct val="0"/>
        </a:spcAft>
        <a:defRPr sz="4400">
          <a:solidFill>
            <a:schemeClr val="tx1"/>
          </a:solidFill>
          <a:latin typeface="Calibri" pitchFamily="34" charset="0"/>
          <a:ea typeface="ヒラギノ角ゴ Pro W3" pitchFamily="-1" charset="-128"/>
          <a:cs typeface="ヒラギノ角ゴ Pro W3" pitchFamily="-1" charset="-128"/>
        </a:defRPr>
      </a:lvl2pPr>
      <a:lvl3pPr algn="ctr" defTabSz="457200" rtl="0" eaLnBrk="0" fontAlgn="base" hangingPunct="0">
        <a:spcBef>
          <a:spcPct val="0"/>
        </a:spcBef>
        <a:spcAft>
          <a:spcPct val="0"/>
        </a:spcAft>
        <a:defRPr sz="4400">
          <a:solidFill>
            <a:schemeClr val="tx1"/>
          </a:solidFill>
          <a:latin typeface="Calibri" pitchFamily="34" charset="0"/>
          <a:ea typeface="ヒラギノ角ゴ Pro W3" pitchFamily="-1" charset="-128"/>
          <a:cs typeface="ヒラギノ角ゴ Pro W3" pitchFamily="-1" charset="-128"/>
        </a:defRPr>
      </a:lvl3pPr>
      <a:lvl4pPr algn="ctr" defTabSz="457200" rtl="0" eaLnBrk="0" fontAlgn="base" hangingPunct="0">
        <a:spcBef>
          <a:spcPct val="0"/>
        </a:spcBef>
        <a:spcAft>
          <a:spcPct val="0"/>
        </a:spcAft>
        <a:defRPr sz="4400">
          <a:solidFill>
            <a:schemeClr val="tx1"/>
          </a:solidFill>
          <a:latin typeface="Calibri" pitchFamily="34" charset="0"/>
          <a:ea typeface="ヒラギノ角ゴ Pro W3" pitchFamily="-1" charset="-128"/>
          <a:cs typeface="ヒラギノ角ゴ Pro W3" pitchFamily="-1" charset="-128"/>
        </a:defRPr>
      </a:lvl4pPr>
      <a:lvl5pPr algn="ctr" defTabSz="457200" rtl="0" eaLnBrk="0" fontAlgn="base" hangingPunct="0">
        <a:spcBef>
          <a:spcPct val="0"/>
        </a:spcBef>
        <a:spcAft>
          <a:spcPct val="0"/>
        </a:spcAft>
        <a:defRPr sz="4400">
          <a:solidFill>
            <a:schemeClr val="tx1"/>
          </a:solidFill>
          <a:latin typeface="Calibri" pitchFamily="34" charset="0"/>
          <a:ea typeface="ヒラギノ角ゴ Pro W3" pitchFamily="-1" charset="-128"/>
          <a:cs typeface="ヒラギノ角ゴ Pro W3" pitchFamily="-1"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pitchFamily="-1" charset="-128"/>
          <a:cs typeface="ヒラギノ角ゴ Pro W3" pitchFamily="-1"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pitchFamily="-8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pitchFamily="-8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pitchFamily="-8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74178" y="1449623"/>
            <a:ext cx="9622972" cy="1668236"/>
          </a:xfrm>
        </p:spPr>
        <p:txBody>
          <a:bodyPr/>
          <a:lstStyle/>
          <a:p>
            <a:pPr marL="0" algn="ctr">
              <a:buNone/>
            </a:pPr>
            <a:r>
              <a:rPr lang="en-CA" sz="2100" b="1" cap="all" dirty="0" smtClean="0">
                <a:latin typeface="Arial Black" pitchFamily="34" charset="0"/>
              </a:rPr>
              <a:t>Celebrating </a:t>
            </a:r>
            <a:r>
              <a:rPr lang="en-CA" sz="2100" b="1" i="1" cap="all" dirty="0" smtClean="0">
                <a:latin typeface="Arial Black" pitchFamily="34" charset="0"/>
              </a:rPr>
              <a:t>Foundations of </a:t>
            </a:r>
          </a:p>
          <a:p>
            <a:pPr marL="0" algn="ctr">
              <a:buNone/>
            </a:pPr>
            <a:r>
              <a:rPr lang="en-CA" sz="2100" b="1" i="1" cap="all" dirty="0" smtClean="0">
                <a:latin typeface="Arial Black" pitchFamily="34" charset="0"/>
              </a:rPr>
              <a:t>Urban and Regional Information Systems and </a:t>
            </a:r>
          </a:p>
          <a:p>
            <a:pPr marL="0" algn="ctr">
              <a:buNone/>
            </a:pPr>
            <a:r>
              <a:rPr lang="en-CA" sz="2100" b="1" i="1" cap="all" dirty="0" smtClean="0">
                <a:latin typeface="Arial Black" pitchFamily="34" charset="0"/>
              </a:rPr>
              <a:t>Geographic Information Systems and Science </a:t>
            </a:r>
            <a:endParaRPr lang="en-CA" sz="2100" b="1" dirty="0" smtClean="0">
              <a:latin typeface="Arial Black" pitchFamily="34" charset="0"/>
            </a:endParaRPr>
          </a:p>
          <a:p>
            <a:pPr algn="ctr">
              <a:buNone/>
            </a:pPr>
            <a:endParaRPr lang="en-US" sz="2100" b="1" dirty="0" smtClean="0">
              <a:latin typeface="Arial Black" pitchFamily="34" charset="0"/>
            </a:endParaRPr>
          </a:p>
        </p:txBody>
      </p:sp>
      <p:sp>
        <p:nvSpPr>
          <p:cNvPr id="4" name="Content Placeholder 2"/>
          <p:cNvSpPr txBox="1">
            <a:spLocks/>
          </p:cNvSpPr>
          <p:nvPr/>
        </p:nvSpPr>
        <p:spPr bwMode="auto">
          <a:xfrm>
            <a:off x="2882900" y="3181359"/>
            <a:ext cx="3517899"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CA" sz="1600" b="1" cap="all" dirty="0" smtClean="0"/>
              <a:t>Barry Wellar, Editor</a:t>
            </a:r>
            <a:endParaRPr lang="en-CA" sz="1600" b="1" dirty="0" smtClean="0"/>
          </a:p>
          <a:p>
            <a:pPr algn="ctr"/>
            <a:r>
              <a:rPr lang="en-CA" sz="1600" b="1" cap="all" dirty="0" smtClean="0"/>
              <a:t>URISA Past President (1978)</a:t>
            </a:r>
            <a:endParaRPr lang="en-CA" sz="1600" b="1" dirty="0" smtClean="0"/>
          </a:p>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endParaRPr kumimoji="0" lang="en-US" sz="1500" b="1" i="0" u="none" strike="noStrike" kern="1200" cap="none" spc="0" normalizeH="0" baseline="0" noProof="0" dirty="0" smtClean="0">
              <a:ln>
                <a:noFill/>
              </a:ln>
              <a:solidFill>
                <a:schemeClr val="tx1"/>
              </a:solidFill>
              <a:effectLst/>
              <a:uLnTx/>
              <a:uFillTx/>
              <a:latin typeface="Arial Black" pitchFamily="34" charset="0"/>
              <a:ea typeface="ヒラギノ角ゴ Pro W3" pitchFamily="-1" charset="-128"/>
              <a:cs typeface="ヒラギノ角ゴ Pro W3" pitchFamily="-1" charset="-128"/>
            </a:endParaRPr>
          </a:p>
        </p:txBody>
      </p:sp>
      <p:sp>
        <p:nvSpPr>
          <p:cNvPr id="5" name="Content Placeholder 2"/>
          <p:cNvSpPr txBox="1">
            <a:spLocks/>
          </p:cNvSpPr>
          <p:nvPr/>
        </p:nvSpPr>
        <p:spPr bwMode="auto">
          <a:xfrm>
            <a:off x="1023258" y="4378779"/>
            <a:ext cx="7293428"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CA" b="1" i="1" dirty="0" smtClean="0">
                <a:solidFill>
                  <a:srgbClr val="7B521B"/>
                </a:solidFill>
              </a:rPr>
              <a:t>Slides for a plenary session presentation at </a:t>
            </a:r>
          </a:p>
          <a:p>
            <a:pPr algn="ctr"/>
            <a:r>
              <a:rPr lang="en-CA" b="1" i="1" dirty="0" err="1" smtClean="0">
                <a:solidFill>
                  <a:srgbClr val="7B521B"/>
                </a:solidFill>
              </a:rPr>
              <a:t>URISA’s</a:t>
            </a:r>
            <a:r>
              <a:rPr lang="en-CA" b="1" i="1" dirty="0" smtClean="0">
                <a:solidFill>
                  <a:srgbClr val="7B521B"/>
                </a:solidFill>
              </a:rPr>
              <a:t> 50</a:t>
            </a:r>
            <a:r>
              <a:rPr lang="en-CA" b="1" i="1" baseline="30000" dirty="0" smtClean="0">
                <a:solidFill>
                  <a:srgbClr val="7B521B"/>
                </a:solidFill>
              </a:rPr>
              <a:t>th</a:t>
            </a:r>
            <a:r>
              <a:rPr lang="en-CA" b="1" i="1" dirty="0" smtClean="0">
                <a:solidFill>
                  <a:srgbClr val="7B521B"/>
                </a:solidFill>
              </a:rPr>
              <a:t> anniversary conference </a:t>
            </a:r>
          </a:p>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endParaRPr kumimoji="0" lang="en-US" sz="1400" b="1" i="1" u="none" strike="noStrike" kern="1200" cap="none" spc="0" normalizeH="0" baseline="0" noProof="0" dirty="0" smtClean="0">
              <a:ln>
                <a:noFill/>
              </a:ln>
              <a:solidFill>
                <a:schemeClr val="tx1"/>
              </a:solidFill>
              <a:effectLst/>
              <a:uLnTx/>
              <a:uFillTx/>
              <a:latin typeface="Arial Black" pitchFamily="34" charset="0"/>
              <a:ea typeface="ヒラギノ角ゴ Pro W3" pitchFamily="-1" charset="-128"/>
              <a:cs typeface="ヒラギノ角ゴ Pro W3" pitchFamily="-1" charset="-128"/>
            </a:endParaRPr>
          </a:p>
        </p:txBody>
      </p:sp>
      <p:sp>
        <p:nvSpPr>
          <p:cNvPr id="6" name="Content Placeholder 2"/>
          <p:cNvSpPr txBox="1">
            <a:spLocks/>
          </p:cNvSpPr>
          <p:nvPr/>
        </p:nvSpPr>
        <p:spPr bwMode="auto">
          <a:xfrm>
            <a:off x="1023258" y="5693227"/>
            <a:ext cx="7293428"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r>
              <a:rPr lang="en-CA" sz="1200" b="1" cap="all" dirty="0" smtClean="0"/>
              <a:t>GIS-PRO 2012</a:t>
            </a:r>
            <a:endParaRPr lang="en-CA" sz="1200" b="1" dirty="0" smtClean="0"/>
          </a:p>
          <a:p>
            <a:pPr algn="ctr"/>
            <a:r>
              <a:rPr lang="en-CA" sz="1200" dirty="0" smtClean="0"/>
              <a:t>Portland Oregon, </a:t>
            </a:r>
          </a:p>
          <a:p>
            <a:pPr algn="ctr"/>
            <a:r>
              <a:rPr lang="en-CA" sz="1200" dirty="0" smtClean="0"/>
              <a:t>September 30-August 14, 2012</a:t>
            </a:r>
          </a:p>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endParaRPr kumimoji="0" lang="en-US" sz="1200" b="1" i="1" u="none" strike="noStrike" kern="1200" cap="none" spc="0" normalizeH="0" baseline="0" noProof="0" dirty="0" smtClean="0">
              <a:ln>
                <a:noFill/>
              </a:ln>
              <a:solidFill>
                <a:schemeClr val="tx1"/>
              </a:solidFill>
              <a:effectLst/>
              <a:uLnTx/>
              <a:uFillTx/>
              <a:latin typeface="Arial Black" pitchFamily="34" charset="0"/>
              <a:ea typeface="ヒラギノ角ゴ Pro W3" pitchFamily="-1" charset="-128"/>
              <a:cs typeface="ヒラギノ角ゴ Pro W3" pitchFamily="-1"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765187" y="489855"/>
            <a:ext cx="7235599" cy="557893"/>
          </a:xfrm>
        </p:spPr>
        <p:txBody>
          <a:bodyPr/>
          <a:lstStyle/>
          <a:p>
            <a:pPr marL="0" algn="ctr">
              <a:buNone/>
            </a:pPr>
            <a:r>
              <a:rPr lang="en-CA" sz="1800" b="1" dirty="0" smtClean="0">
                <a:solidFill>
                  <a:srgbClr val="7B521B"/>
                </a:solidFill>
                <a:latin typeface="Arial Black" pitchFamily="34" charset="0"/>
              </a:rPr>
              <a:t>AN INDICATIVE LIST OF THE INFORMATION SYSTEM DOMAINS DISCUSSED IN URISA PROCEEDINGS PAPERS</a:t>
            </a:r>
            <a:endParaRPr lang="en-CA" sz="1800" dirty="0">
              <a:solidFill>
                <a:srgbClr val="7B521B"/>
              </a:solidFill>
              <a:latin typeface="Arial Black" pitchFamily="34" charset="0"/>
            </a:endParaRPr>
          </a:p>
        </p:txBody>
      </p:sp>
      <p:sp>
        <p:nvSpPr>
          <p:cNvPr id="2049" name="Rectangle 1"/>
          <p:cNvSpPr>
            <a:spLocks noChangeArrowheads="1"/>
          </p:cNvSpPr>
          <p:nvPr/>
        </p:nvSpPr>
        <p:spPr bwMode="auto">
          <a:xfrm>
            <a:off x="608417" y="1883182"/>
            <a:ext cx="3721215"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3525" defTabSz="914400" rtl="0" eaLnBrk="1" fontAlgn="base" latinLnBrk="0" hangingPunct="1">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access to data issues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access to data policies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access to information issues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access to information policies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applications of data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applications of geographic information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systems (GIS)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applications of information systems (IS)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applications of land information systems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(LIS)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assessing GIS benefits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assessing IS benefits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assessing management information system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(MIS) benefits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asset management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attribute data</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automated cartography</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automated data processing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automated mapping,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automated vehicle tracking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cartographic principles and practices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census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centralization/decentralization issues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4693189" y="1883182"/>
            <a:ext cx="4043189"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63525" defTabSz="914400">
              <a:buFontTx/>
              <a:buChar char="•"/>
              <a:tabLst>
                <a:tab pos="457200" algn="l"/>
              </a:tabLst>
            </a:pPr>
            <a:r>
              <a:rPr lang="en-CA" sz="1300" dirty="0" smtClean="0">
                <a:solidFill>
                  <a:srgbClr val="000000"/>
                </a:solidFill>
                <a:latin typeface="Arial" pitchFamily="34" charset="0"/>
                <a:ea typeface="Calibri" pitchFamily="34" charset="0"/>
                <a:cs typeface="Arial" pitchFamily="34" charset="0"/>
              </a:rPr>
              <a:t>climate change monitoring system</a:t>
            </a:r>
            <a:endParaRPr lang="en-CA" sz="1300" dirty="0" smtClean="0">
              <a:latin typeface="Arial" pitchFamily="34" charset="0"/>
              <a:cs typeface="Arial" pitchFamily="34" charset="0"/>
            </a:endParaRPr>
          </a:p>
          <a:p>
            <a:pPr marL="0" marR="0" lvl="0" indent="263525" defTabSz="914400" rtl="0" eaLnBrk="1" fontAlgn="base" latinLnBrk="0" hangingPunct="1">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code enforcement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community health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community mapping/maps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complaints-based municipal standard of care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response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complaints-based inspector dispatch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computer-aided dispatch</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computer-aided mass appraisal</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computer-communications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confidentiality and privacy issues and practices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consultants and data conversion tasks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consultants and IS/GIS/LIS design and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implementation</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contour mapping,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coordinate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COTS – OSS/FS – </a:t>
            </a:r>
            <a:r>
              <a:rPr kumimoji="0" lang="en-CA" sz="13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Saas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criminal justice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data access control plan</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data acquisition alternatives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conversion processes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dictionary</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generation techniques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2305013" y="1181078"/>
            <a:ext cx="568221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(From Chapter 1 of </a:t>
            </a:r>
            <a:r>
              <a:rPr kumimoji="0" lang="en-CA" sz="1600" b="1" i="1" u="none" strike="noStrike" cap="none" normalizeH="0" baseline="0" dirty="0" smtClean="0">
                <a:ln>
                  <a:noFill/>
                </a:ln>
                <a:solidFill>
                  <a:srgbClr val="7B521B"/>
                </a:solidFill>
                <a:effectLst/>
                <a:latin typeface="Arial" pitchFamily="34" charset="0"/>
                <a:ea typeface="Calibri" pitchFamily="34" charset="0"/>
                <a:cs typeface="Arial" pitchFamily="34" charset="0"/>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endParaRPr kumimoji="0" lang="en-CA" sz="1600" b="0" i="0" u="none" strike="noStrike" cap="none" normalizeH="0" baseline="0" dirty="0" smtClean="0">
              <a:ln>
                <a:noFill/>
              </a:ln>
              <a:solidFill>
                <a:srgbClr val="7B521B"/>
              </a:solidFill>
              <a:effectLst/>
              <a:latin typeface="Arial" pitchFamily="34" charset="0"/>
              <a:cs typeface="Arial" pitchFamily="34" charset="0"/>
            </a:endParaRPr>
          </a:p>
        </p:txBody>
      </p:sp>
      <p:sp>
        <p:nvSpPr>
          <p:cNvPr id="14"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10</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765187" y="489855"/>
            <a:ext cx="7235599" cy="557893"/>
          </a:xfrm>
        </p:spPr>
        <p:txBody>
          <a:bodyPr/>
          <a:lstStyle/>
          <a:p>
            <a:pPr marL="0" algn="ctr">
              <a:buNone/>
            </a:pPr>
            <a:r>
              <a:rPr lang="en-CA" sz="1800" b="1" dirty="0" smtClean="0">
                <a:solidFill>
                  <a:srgbClr val="7B521B"/>
                </a:solidFill>
                <a:latin typeface="Arial Black" pitchFamily="34" charset="0"/>
              </a:rPr>
              <a:t>AN INDICATIVE LIST OF THE INFORMATION SYSTEM DOMAINS DISCUSSED IN URISA PROCEEDINGS PAPERS</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305013" y="1181078"/>
            <a:ext cx="568221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(Continued)</a:t>
            </a:r>
            <a:endParaRPr kumimoji="0" lang="en-CA" sz="1600" b="0" i="0" u="none" strike="noStrike" cap="none" normalizeH="0" baseline="0" dirty="0" smtClean="0">
              <a:ln>
                <a:noFill/>
              </a:ln>
              <a:solidFill>
                <a:srgbClr val="7B521B"/>
              </a:solidFill>
              <a:effectLst/>
              <a:latin typeface="Arial" pitchFamily="34" charset="0"/>
              <a:cs typeface="Arial" pitchFamily="34" charset="0"/>
            </a:endParaRPr>
          </a:p>
        </p:txBody>
      </p:sp>
      <p:sp>
        <p:nvSpPr>
          <p:cNvPr id="35841" name="Rectangle 1"/>
          <p:cNvSpPr>
            <a:spLocks noChangeArrowheads="1"/>
          </p:cNvSpPr>
          <p:nvPr/>
        </p:nvSpPr>
        <p:spPr bwMode="auto">
          <a:xfrm>
            <a:off x="528811" y="1906092"/>
            <a:ext cx="3723701"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3525" defTabSz="914400" rtl="0" eaLnBrk="1" fontAlgn="base" latinLnBrk="0" hangingPunct="1">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layers/overlays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maintenance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models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data sharing issues/protocols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data sources and data acquisition/transfer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1" u="none" strike="noStrike" cap="none" normalizeH="0" baseline="0" dirty="0" smtClean="0">
                <a:ln>
                  <a:noFill/>
                </a:ln>
                <a:solidFill>
                  <a:schemeClr val="tx1"/>
                </a:solidFill>
                <a:effectLst/>
                <a:latin typeface="Arial" pitchFamily="34" charset="0"/>
                <a:ea typeface="Calibri" pitchFamily="34" charset="0"/>
                <a:cs typeface="Arial" pitchFamily="34" charset="0"/>
              </a:rPr>
              <a:t>caveats </a:t>
            </a: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and protocols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data standards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decision support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development monitoring/tracking information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devolution impact on municipal government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services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digital elevation model</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digital mapping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digital terrain model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dispatch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Doomsday Map”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economic development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electronic data processing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emergency response information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enterprise geographic information system</a:t>
            </a:r>
          </a:p>
          <a:p>
            <a:pPr lvl="0" indent="263525" defTabSz="914400">
              <a:buFontTx/>
              <a:buChar char="•"/>
              <a:tabLst>
                <a:tab pos="457200" algn="l"/>
              </a:tabLst>
            </a:pPr>
            <a:r>
              <a:rPr lang="en-CA" sz="1300" dirty="0" smtClean="0">
                <a:latin typeface="Arial" pitchFamily="34" charset="0"/>
                <a:ea typeface="Calibri" pitchFamily="34" charset="0"/>
                <a:cs typeface="Arial" pitchFamily="34" charset="0"/>
              </a:rPr>
              <a:t>environmental impact assessment </a:t>
            </a:r>
          </a:p>
          <a:p>
            <a:pPr lvl="0" indent="263525" defTabSz="914400">
              <a:tabLst>
                <a:tab pos="457200" algn="l"/>
              </a:tabLst>
            </a:pPr>
            <a:r>
              <a:rPr lang="en-CA" sz="1300" dirty="0" smtClean="0">
                <a:latin typeface="Arial" pitchFamily="34" charset="0"/>
                <a:ea typeface="Calibri" pitchFamily="34" charset="0"/>
                <a:cs typeface="Arial" pitchFamily="34" charset="0"/>
              </a:rPr>
              <a:t>information system </a:t>
            </a:r>
            <a:endParaRPr lang="en-CA" sz="1300" dirty="0" smtClean="0">
              <a:latin typeface="Arial" pitchFamily="34" charset="0"/>
              <a:cs typeface="Arial" pitchFamily="34" charset="0"/>
            </a:endParaRPr>
          </a:p>
        </p:txBody>
      </p:sp>
      <p:sp>
        <p:nvSpPr>
          <p:cNvPr id="35842" name="Rectangle 2"/>
          <p:cNvSpPr>
            <a:spLocks noChangeArrowheads="1"/>
          </p:cNvSpPr>
          <p:nvPr/>
        </p:nvSpPr>
        <p:spPr bwMode="auto">
          <a:xfrm>
            <a:off x="4693180" y="1909268"/>
            <a:ext cx="4098281"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263525" defTabSz="914400" eaLnBrk="0" hangingPunct="0">
              <a:buFontTx/>
              <a:buChar char="•"/>
              <a:tabLst>
                <a:tab pos="457200" algn="l"/>
              </a:tabLst>
            </a:pPr>
            <a:r>
              <a:rPr lang="en-CA" sz="1300" dirty="0" smtClean="0">
                <a:latin typeface="Arial" pitchFamily="34" charset="0"/>
                <a:ea typeface="Calibri" pitchFamily="34" charset="0"/>
                <a:cs typeface="Arial" pitchFamily="34" charset="0"/>
              </a:rPr>
              <a:t>environmental information system </a:t>
            </a: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environmental technical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evaluating information system performance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exemplary systems/best practices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expert and knowledge-based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facility management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financial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fiscal impact analysis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fiscal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geocoding</a:t>
            </a: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geodatabase</a:t>
            </a: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structures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geographic base file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geographically-referenced data storage and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retrieval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geographic concepts defining GIS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geographic information system (GIS)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geographic knowledge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geomatics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georeferencing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geospatial technology</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geostatistics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GIS planning and implementation</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GIS trends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11</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765187" y="489855"/>
            <a:ext cx="7235599" cy="557893"/>
          </a:xfrm>
        </p:spPr>
        <p:txBody>
          <a:bodyPr/>
          <a:lstStyle/>
          <a:p>
            <a:pPr marL="0" algn="ctr">
              <a:buNone/>
            </a:pPr>
            <a:r>
              <a:rPr lang="en-CA" sz="1800" b="1" dirty="0" smtClean="0">
                <a:solidFill>
                  <a:srgbClr val="7B521B"/>
                </a:solidFill>
                <a:latin typeface="Arial Black" pitchFamily="34" charset="0"/>
              </a:rPr>
              <a:t>AN INDICATIVE LIST OF THE INFORMATION SYSTEM DOMAINS DISCUSSED IN URISA PROCEEDINGS PAPERS</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305013" y="1181078"/>
            <a:ext cx="568221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(Continued)</a:t>
            </a:r>
            <a:endParaRPr kumimoji="0" lang="en-CA" sz="1600" b="0" i="0" u="none" strike="noStrike" cap="none" normalizeH="0" baseline="0" dirty="0" smtClean="0">
              <a:ln>
                <a:noFill/>
              </a:ln>
              <a:solidFill>
                <a:srgbClr val="7B521B"/>
              </a:solidFill>
              <a:effectLst/>
              <a:latin typeface="Arial" pitchFamily="34" charset="0"/>
              <a:cs typeface="Arial" pitchFamily="34" charset="0"/>
            </a:endParaRPr>
          </a:p>
        </p:txBody>
      </p:sp>
      <p:sp>
        <p:nvSpPr>
          <p:cNvPr id="37889" name="Rectangle 1"/>
          <p:cNvSpPr>
            <a:spLocks noChangeArrowheads="1"/>
          </p:cNvSpPr>
          <p:nvPr/>
        </p:nvSpPr>
        <p:spPr bwMode="auto">
          <a:xfrm>
            <a:off x="426641" y="1880563"/>
            <a:ext cx="418943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3525" defTabSz="914400" rtl="0" eaLnBrk="1" fontAlgn="base" latinLnBrk="0" hangingPunct="1">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global positioning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globalization impact on community information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strategies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Google (street view, etc.)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hazard information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health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housing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human resources management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imaging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impact assessment principles/practices/techniques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indexes and other metrics for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evaluating/grading/measuring performance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informatics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and knowledge bases for decision-</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making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interchange protocols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management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research services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science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society</a:t>
            </a:r>
          </a:p>
          <a:p>
            <a:pPr lvl="0" indent="263525" defTabSz="914400">
              <a:buFontTx/>
              <a:buChar char="•"/>
              <a:tabLst>
                <a:tab pos="457200" algn="l"/>
              </a:tabLst>
            </a:pPr>
            <a:r>
              <a:rPr lang="en-CA" sz="1300" dirty="0" smtClean="0">
                <a:latin typeface="Arial" pitchFamily="34" charset="0"/>
                <a:ea typeface="Calibri" pitchFamily="34" charset="0"/>
                <a:cs typeface="Arial" pitchFamily="34" charset="0"/>
              </a:rPr>
              <a:t>information system architecture</a:t>
            </a:r>
            <a:endParaRPr lang="en-CA" sz="1300" dirty="0" smtClean="0">
              <a:latin typeface="Arial" pitchFamily="34" charset="0"/>
              <a:cs typeface="Arial" pitchFamily="34" charset="0"/>
            </a:endParaRPr>
          </a:p>
          <a:p>
            <a:pPr lvl="0" indent="263525" defTabSz="914400" eaLnBrk="0" hangingPunct="0">
              <a:buFontTx/>
              <a:buChar char="•"/>
              <a:tabLst>
                <a:tab pos="457200" algn="l"/>
              </a:tabLst>
            </a:pPr>
            <a:r>
              <a:rPr lang="en-CA" sz="1300" dirty="0" smtClean="0">
                <a:latin typeface="Arial" pitchFamily="34" charset="0"/>
                <a:ea typeface="Calibri" pitchFamily="34" charset="0"/>
                <a:cs typeface="Arial" pitchFamily="34" charset="0"/>
              </a:rPr>
              <a:t>information system functionality</a:t>
            </a:r>
            <a:endParaRPr lang="en-CA" sz="1300" dirty="0" smtClean="0">
              <a:latin typeface="Arial" pitchFamily="34" charset="0"/>
              <a:cs typeface="Arial" pitchFamily="34" charset="0"/>
            </a:endParaRPr>
          </a:p>
          <a:p>
            <a:pPr lvl="0" indent="263525" defTabSz="914400" eaLnBrk="0" hangingPunct="0">
              <a:buFontTx/>
              <a:buChar char="•"/>
              <a:tabLst>
                <a:tab pos="457200" algn="l"/>
              </a:tabLst>
            </a:pPr>
            <a:r>
              <a:rPr lang="en-CA" sz="1300" dirty="0" smtClean="0">
                <a:latin typeface="Arial" pitchFamily="34" charset="0"/>
                <a:ea typeface="Calibri" pitchFamily="34" charset="0"/>
                <a:cs typeface="Arial" pitchFamily="34" charset="0"/>
              </a:rPr>
              <a:t>information system performance</a:t>
            </a:r>
            <a:endParaRPr lang="en-CA" sz="1300" dirty="0" smtClean="0">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tabLst>
                <a:tab pos="457200" algn="l"/>
              </a:tabLst>
            </a:pP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p:txBody>
      </p:sp>
      <p:sp>
        <p:nvSpPr>
          <p:cNvPr id="37890" name="Rectangle 2"/>
          <p:cNvSpPr>
            <a:spLocks noChangeArrowheads="1"/>
          </p:cNvSpPr>
          <p:nvPr/>
        </p:nvSpPr>
        <p:spPr bwMode="auto">
          <a:xfrm>
            <a:off x="4957597" y="1769519"/>
            <a:ext cx="4076241"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systems and critical/essential </a:t>
            </a:r>
          </a:p>
          <a:p>
            <a:pPr marL="0" marR="0" lvl="0" indent="263525" algn="l"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infrastructure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system trends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informational activity criteria</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informing and listening to the public</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infrastructure management and maintenance </a:t>
            </a:r>
          </a:p>
          <a:p>
            <a:pPr marL="0" marR="0" lvl="0" indent="263525" algn="l"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in-house/out-source principles and practices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institutional and organizational factors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institutional maxims and conditions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integrating land records databases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integrated municipal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integrated system development</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interactive GIS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interdependent infrastructures and information </a:t>
            </a:r>
          </a:p>
          <a:p>
            <a:pPr marL="0" marR="0" lvl="0" indent="263525" algn="l"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intergovernmental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internet GIS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land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land market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land parcel information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land records information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land registration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algn="l"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land/structure/occupancy database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12</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765187" y="489855"/>
            <a:ext cx="7235599" cy="557893"/>
          </a:xfrm>
        </p:spPr>
        <p:txBody>
          <a:bodyPr/>
          <a:lstStyle/>
          <a:p>
            <a:pPr marL="0" algn="ctr">
              <a:buNone/>
            </a:pPr>
            <a:r>
              <a:rPr lang="en-CA" sz="1800" b="1" dirty="0" smtClean="0">
                <a:solidFill>
                  <a:srgbClr val="7B521B"/>
                </a:solidFill>
                <a:latin typeface="Arial Black" pitchFamily="34" charset="0"/>
              </a:rPr>
              <a:t>AN INDICATIVE LIST OF THE INFORMATION SYSTEM DOMAINS DISCUSSED IN URISA PROCEEDINGS PAPERS</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305013" y="1181078"/>
            <a:ext cx="568221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(Continued)</a:t>
            </a:r>
            <a:endParaRPr kumimoji="0" lang="en-CA" sz="1600" b="0" i="0" u="none" strike="noStrike" cap="none" normalizeH="0" baseline="0" dirty="0" smtClean="0">
              <a:ln>
                <a:noFill/>
              </a:ln>
              <a:solidFill>
                <a:srgbClr val="7B521B"/>
              </a:solidFill>
              <a:effectLst/>
              <a:latin typeface="Arial" pitchFamily="34" charset="0"/>
              <a:cs typeface="Arial" pitchFamily="34" charset="0"/>
            </a:endParaRPr>
          </a:p>
        </p:txBody>
      </p:sp>
      <p:sp>
        <p:nvSpPr>
          <p:cNvPr id="39937" name="Rectangle 1"/>
          <p:cNvSpPr>
            <a:spLocks noChangeArrowheads="1"/>
          </p:cNvSpPr>
          <p:nvPr/>
        </p:nvSpPr>
        <p:spPr bwMode="auto">
          <a:xfrm>
            <a:off x="318094" y="1914310"/>
            <a:ext cx="4163068"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3525" defTabSz="914400" rtl="0" eaLnBrk="1" fontAlgn="base" latinLnBrk="0" hangingPunct="1">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land use classification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legacy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legal issues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LiDAR</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management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measuring information system return on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investment</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mental health data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metadata</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methods and techniques of spatial analysis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metropolitan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mobile </a:t>
            </a:r>
            <a:r>
              <a:rPr kumimoji="0" lang="en-CA" sz="13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LiDAR</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motor vehicle accident records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multi-jurisdictional geographic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multimedia systems and applications in local</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government</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multipurpose cadastre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multi-purpose land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municipal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national spatial data infrastructure (NSDI)</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natural resources information system</a:t>
            </a:r>
          </a:p>
          <a:p>
            <a:pPr lvl="0" indent="263525" defTabSz="914400">
              <a:buFontTx/>
              <a:buChar char="•"/>
              <a:tabLst>
                <a:tab pos="457200" algn="l"/>
              </a:tabLst>
            </a:pPr>
            <a:r>
              <a:rPr lang="en-CA" sz="1300" dirty="0" smtClean="0">
                <a:latin typeface="Arial" pitchFamily="34" charset="0"/>
                <a:ea typeface="Calibri" pitchFamily="34" charset="0"/>
                <a:cs typeface="Arial" pitchFamily="34" charset="0"/>
              </a:rPr>
              <a:t>needs analysis – data</a:t>
            </a:r>
            <a:endParaRPr lang="en-CA" sz="1300" dirty="0" smtClean="0">
              <a:latin typeface="Arial" pitchFamily="34" charset="0"/>
              <a:cs typeface="Arial" pitchFamily="34" charset="0"/>
            </a:endParaRPr>
          </a:p>
          <a:p>
            <a:pPr lvl="0" indent="263525" defTabSz="914400" eaLnBrk="0" hangingPunct="0">
              <a:buFontTx/>
              <a:buChar char="•"/>
              <a:tabLst>
                <a:tab pos="457200" algn="l"/>
              </a:tabLst>
            </a:pPr>
            <a:r>
              <a:rPr lang="en-CA" sz="1300" dirty="0" smtClean="0">
                <a:latin typeface="Arial" pitchFamily="34" charset="0"/>
                <a:ea typeface="Calibri" pitchFamily="34" charset="0"/>
                <a:cs typeface="Arial" pitchFamily="34" charset="0"/>
              </a:rPr>
              <a:t>needs analysis – information</a:t>
            </a:r>
            <a:endParaRPr lang="en-CA" sz="1300" dirty="0" smtClean="0">
              <a:latin typeface="Arial" pitchFamily="34" charset="0"/>
              <a:cs typeface="Arial" pitchFamily="34" charset="0"/>
            </a:endParaRPr>
          </a:p>
        </p:txBody>
      </p:sp>
      <p:sp>
        <p:nvSpPr>
          <p:cNvPr id="39938" name="Rectangle 2"/>
          <p:cNvSpPr>
            <a:spLocks noChangeArrowheads="1"/>
          </p:cNvSpPr>
          <p:nvPr/>
        </p:nvSpPr>
        <p:spPr bwMode="auto">
          <a:xfrm>
            <a:off x="4679468" y="1914310"/>
            <a:ext cx="4178097"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needs analysis –  policy information/knowledge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bases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object-oriented database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online mapping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open systems and architecture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pedestrian-sensitive intersection traffic safety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plan, program, budget information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planning and evaluation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planning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planning research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police management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policy objective, formation, and evaluation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policy research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privatization impact on public sector information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services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productivity measurement</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project performance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property assessment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property inspections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property standards by-law enforcement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prosecution management information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public participation geographic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13</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765187" y="489855"/>
            <a:ext cx="7235599" cy="557893"/>
          </a:xfrm>
        </p:spPr>
        <p:txBody>
          <a:bodyPr/>
          <a:lstStyle/>
          <a:p>
            <a:pPr marL="0" algn="ctr">
              <a:buNone/>
            </a:pPr>
            <a:r>
              <a:rPr lang="en-CA" sz="1800" b="1" dirty="0" smtClean="0">
                <a:solidFill>
                  <a:srgbClr val="7B521B"/>
                </a:solidFill>
                <a:latin typeface="Arial Black" pitchFamily="34" charset="0"/>
              </a:rPr>
              <a:t>AN INDICATIVE LIST OF THE INFORMATION SYSTEM DOMAINS DISCUSSED IN URISA PROCEEDINGS PAPERS</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305013" y="1181078"/>
            <a:ext cx="568221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(Continued)</a:t>
            </a:r>
            <a:endParaRPr kumimoji="0" lang="en-CA" sz="1600" b="0" i="0" u="none" strike="noStrike" cap="none" normalizeH="0" baseline="0" dirty="0" smtClean="0">
              <a:ln>
                <a:noFill/>
              </a:ln>
              <a:solidFill>
                <a:srgbClr val="7B521B"/>
              </a:solidFill>
              <a:effectLst/>
              <a:latin typeface="Arial" pitchFamily="34" charset="0"/>
              <a:cs typeface="Arial" pitchFamily="34" charset="0"/>
            </a:endParaRPr>
          </a:p>
        </p:txBody>
      </p:sp>
      <p:sp>
        <p:nvSpPr>
          <p:cNvPr id="41985" name="Rectangle 1"/>
          <p:cNvSpPr>
            <a:spLocks noChangeArrowheads="1"/>
          </p:cNvSpPr>
          <p:nvPr/>
        </p:nvSpPr>
        <p:spPr bwMode="auto">
          <a:xfrm>
            <a:off x="597404" y="2306023"/>
            <a:ext cx="4296578" cy="34932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3525" defTabSz="914400" rtl="0" eaLnBrk="1" fontAlgn="base" latinLnBrk="0" hangingPunct="1">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public policy and IS/GIS/LIS inputs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quality assurance for GIS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quality control procedures and systems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real estate information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regional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regional management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relational database-management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remote sensing systems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residential appraisal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resource allocation models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return on investment principles and practices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routing systems (vehicles, utilities, etc.)</a:t>
            </a: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school districting information system</a:t>
            </a:r>
          </a:p>
          <a:p>
            <a:pPr lvl="0" indent="263525" defTabSz="914400">
              <a:buFontTx/>
              <a:buChar char="•"/>
              <a:tabLst>
                <a:tab pos="457200" algn="l"/>
              </a:tabLst>
            </a:pPr>
            <a:r>
              <a:rPr lang="en-CA" sz="1300" dirty="0" smtClean="0">
                <a:latin typeface="Arial" pitchFamily="34" charset="0"/>
                <a:ea typeface="Calibri" pitchFamily="34" charset="0"/>
                <a:cs typeface="Arial" pitchFamily="34" charset="0"/>
              </a:rPr>
              <a:t>small area data needs/issues</a:t>
            </a:r>
            <a:endParaRPr lang="en-CA" sz="1300" dirty="0" smtClean="0">
              <a:latin typeface="Arial" pitchFamily="34" charset="0"/>
              <a:cs typeface="Arial" pitchFamily="34" charset="0"/>
            </a:endParaRPr>
          </a:p>
          <a:p>
            <a:pPr lvl="0" indent="263525" defTabSz="914400" eaLnBrk="0" hangingPunct="0">
              <a:buFontTx/>
              <a:buChar char="•"/>
              <a:tabLst>
                <a:tab pos="457200" algn="l"/>
              </a:tabLst>
            </a:pPr>
            <a:r>
              <a:rPr lang="en-CA" sz="1300" dirty="0" smtClean="0">
                <a:latin typeface="Arial" pitchFamily="34" charset="0"/>
                <a:ea typeface="Calibri" pitchFamily="34" charset="0"/>
                <a:cs typeface="Arial" pitchFamily="34" charset="0"/>
              </a:rPr>
              <a:t>social indicators information system </a:t>
            </a:r>
            <a:endParaRPr lang="en-CA" sz="1300" dirty="0" smtClean="0">
              <a:latin typeface="Arial" pitchFamily="34" charset="0"/>
              <a:cs typeface="Arial" pitchFamily="34" charset="0"/>
            </a:endParaRPr>
          </a:p>
          <a:p>
            <a:pPr lvl="0" indent="263525" defTabSz="914400" eaLnBrk="0" hangingPunct="0">
              <a:buFontTx/>
              <a:buChar char="•"/>
              <a:tabLst>
                <a:tab pos="457200" algn="l"/>
              </a:tabLst>
            </a:pPr>
            <a:r>
              <a:rPr lang="en-CA" sz="1300" dirty="0" smtClean="0">
                <a:solidFill>
                  <a:srgbClr val="000000"/>
                </a:solidFill>
                <a:latin typeface="Arial" pitchFamily="34" charset="0"/>
                <a:ea typeface="Calibri" pitchFamily="34" charset="0"/>
                <a:cs typeface="Arial" pitchFamily="34" charset="0"/>
              </a:rPr>
              <a:t>spatial analysis for business</a:t>
            </a:r>
            <a:endParaRPr lang="en-CA" sz="1300" dirty="0" smtClean="0">
              <a:latin typeface="Arial" pitchFamily="34" charset="0"/>
              <a:cs typeface="Arial" pitchFamily="34" charset="0"/>
            </a:endParaRPr>
          </a:p>
          <a:p>
            <a:pPr lvl="0" indent="263525" defTabSz="914400" eaLnBrk="0" hangingPunct="0">
              <a:buFontTx/>
              <a:buChar char="•"/>
              <a:tabLst>
                <a:tab pos="457200" algn="l"/>
              </a:tabLst>
            </a:pPr>
            <a:r>
              <a:rPr lang="en-CA" sz="1300" dirty="0" smtClean="0">
                <a:latin typeface="Arial" pitchFamily="34" charset="0"/>
                <a:ea typeface="Calibri" pitchFamily="34" charset="0"/>
                <a:cs typeface="Arial" pitchFamily="34" charset="0"/>
              </a:rPr>
              <a:t>spatial analysis techniques </a:t>
            </a:r>
            <a:r>
              <a:rPr kumimoji="0" lang="en-CA" sz="1300" b="0" i="0" u="none" strike="noStrike" cap="none" normalizeH="0" baseline="0" dirty="0" smtClean="0">
                <a:ln>
                  <a:noFill/>
                </a:ln>
                <a:solidFill>
                  <a:schemeClr val="tx1"/>
                </a:solidFill>
                <a:effectLst/>
                <a:latin typeface="Arial" pitchFamily="34" charset="0"/>
                <a:cs typeface="Arial" pitchFamily="34" charset="0"/>
              </a:rPr>
              <a:t> </a:t>
            </a:r>
          </a:p>
        </p:txBody>
      </p:sp>
      <p:sp>
        <p:nvSpPr>
          <p:cNvPr id="41986" name="Rectangle 2"/>
          <p:cNvSpPr>
            <a:spLocks noChangeArrowheads="1"/>
          </p:cNvSpPr>
          <p:nvPr/>
        </p:nvSpPr>
        <p:spPr bwMode="auto">
          <a:xfrm>
            <a:off x="4660147" y="2306023"/>
            <a:ext cx="4065219"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spatial data infrastructures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spatial data transfer standard (SDTS)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spatial data warehouse</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standard of care information obligations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standardization processes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street addressing</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rgbClr val="333333"/>
                </a:solidFill>
                <a:effectLst/>
                <a:latin typeface="Arial" pitchFamily="34" charset="0"/>
                <a:ea typeface="Calibri" pitchFamily="34" charset="0"/>
                <a:cs typeface="Arial" pitchFamily="34" charset="0"/>
              </a:rPr>
              <a:t>topology</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traffic management information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transferability concepts, principles, and practices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transit planning information system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transportation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water and wastewater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urban data models</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urban development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urban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Urban Information System Inter-Agency </a:t>
            </a:r>
          </a:p>
          <a:p>
            <a:pPr marL="0" marR="0" lvl="0" indent="263525" defTabSz="914400" rtl="0" eaLnBrk="0" fontAlgn="base" latinLnBrk="0" hangingPunct="0">
              <a:lnSpc>
                <a:spcPct val="100000"/>
              </a:lnSpc>
              <a:spcBef>
                <a:spcPct val="0"/>
              </a:spcBef>
              <a:spcAft>
                <a:spcPct val="0"/>
              </a:spcAft>
              <a:buClrTx/>
              <a:buSzTx/>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Committee   (USAC) project </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a:p>
            <a:pPr marL="0" marR="0" lvl="0" indent="263525" defTabSz="914400" rtl="0" eaLnBrk="0" fontAlgn="base" latinLnBrk="0" hangingPunct="0">
              <a:lnSpc>
                <a:spcPct val="100000"/>
              </a:lnSpc>
              <a:spcBef>
                <a:spcPct val="0"/>
              </a:spcBef>
              <a:spcAft>
                <a:spcPct val="0"/>
              </a:spcAft>
              <a:buClrTx/>
              <a:buSzTx/>
              <a:buFontTx/>
              <a:buChar char="•"/>
              <a:tabLst>
                <a:tab pos="457200" algn="l"/>
              </a:tabLst>
            </a:pPr>
            <a:r>
              <a:rPr kumimoji="0" lang="en-CA" sz="1300" b="0" i="0" u="none" strike="noStrike" cap="none" normalizeH="0" baseline="0" dirty="0" smtClean="0">
                <a:ln>
                  <a:noFill/>
                </a:ln>
                <a:solidFill>
                  <a:schemeClr val="tx1"/>
                </a:solidFill>
                <a:effectLst/>
                <a:latin typeface="Arial" pitchFamily="34" charset="0"/>
                <a:ea typeface="Calibri" pitchFamily="34" charset="0"/>
                <a:cs typeface="Arial" pitchFamily="34" charset="0"/>
              </a:rPr>
              <a:t>zoning information system</a:t>
            </a:r>
            <a:endParaRPr kumimoji="0" lang="en-CA" sz="13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14</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376623" y="489855"/>
            <a:ext cx="5671199" cy="557893"/>
          </a:xfrm>
        </p:spPr>
        <p:txBody>
          <a:bodyPr/>
          <a:lstStyle/>
          <a:p>
            <a:pPr marL="0" algn="ctr">
              <a:buNone/>
            </a:pPr>
            <a:r>
              <a:rPr lang="en-CA" sz="1800" b="1" dirty="0" smtClean="0">
                <a:solidFill>
                  <a:srgbClr val="7B521B"/>
                </a:solidFill>
                <a:latin typeface="Arial Black" pitchFamily="34" charset="0"/>
              </a:rPr>
              <a:t>SPECIAL INTEREST GROUPS (SIGS) WITH START AND END DATES</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371114" y="1181078"/>
            <a:ext cx="568221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10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endParaRPr kumimoji="0" lang="en-CA" sz="1600" b="0" i="0" u="none" strike="noStrike" cap="none" normalizeH="0" baseline="0" dirty="0" smtClean="0">
              <a:ln>
                <a:noFill/>
              </a:ln>
              <a:solidFill>
                <a:srgbClr val="7B521B"/>
              </a:solidFill>
              <a:effectLst/>
              <a:latin typeface="Arial" pitchFamily="34" charset="0"/>
              <a:cs typeface="Arial" pitchFamily="34" charset="0"/>
            </a:endParaRPr>
          </a:p>
        </p:txBody>
      </p:sp>
      <p:graphicFrame>
        <p:nvGraphicFramePr>
          <p:cNvPr id="8" name="Table 7"/>
          <p:cNvGraphicFramePr>
            <a:graphicFrameLocks noGrp="1"/>
          </p:cNvGraphicFramePr>
          <p:nvPr/>
        </p:nvGraphicFramePr>
        <p:xfrm>
          <a:off x="1133208" y="2091592"/>
          <a:ext cx="7363092" cy="4093305"/>
        </p:xfrm>
        <a:graphic>
          <a:graphicData uri="http://schemas.openxmlformats.org/drawingml/2006/table">
            <a:tbl>
              <a:tblPr/>
              <a:tblGrid>
                <a:gridCol w="3827350"/>
                <a:gridCol w="2212488"/>
                <a:gridCol w="1323254"/>
              </a:tblGrid>
              <a:tr h="272887">
                <a:tc>
                  <a:txBody>
                    <a:bodyPr/>
                    <a:lstStyle/>
                    <a:p>
                      <a:pPr>
                        <a:lnSpc>
                          <a:spcPct val="115000"/>
                        </a:lnSpc>
                        <a:spcAft>
                          <a:spcPts val="1000"/>
                        </a:spcAft>
                      </a:pPr>
                      <a:r>
                        <a:rPr lang="en-CA" sz="1300" b="1" dirty="0">
                          <a:latin typeface="Arial"/>
                          <a:ea typeface="Calibri"/>
                          <a:cs typeface="Times New Roman"/>
                        </a:rPr>
                        <a:t>Name</a:t>
                      </a:r>
                      <a:endParaRPr lang="en-CA" sz="1300" dirty="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b="1">
                          <a:latin typeface="Arial"/>
                          <a:ea typeface="Calibri"/>
                          <a:cs typeface="Times New Roman"/>
                        </a:rPr>
                        <a:t>Start Date</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b="1">
                          <a:latin typeface="Arial"/>
                          <a:ea typeface="Calibri"/>
                          <a:cs typeface="Times New Roman"/>
                        </a:rPr>
                        <a:t>End Date </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AI-SIG</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1988</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1994</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Cadastre</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1977</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Criminal Justice Applications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Data Base Management</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Decennial Census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dirty="0">
                          <a:latin typeface="Arial"/>
                          <a:ea typeface="Calibri"/>
                          <a:cs typeface="Times New Roman"/>
                        </a:rPr>
                        <a:t>Education and Technology Transfer</a:t>
                      </a:r>
                      <a:endParaRPr lang="en-CA" sz="1300" dirty="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1988</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1993</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Education and Training</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dirty="0">
                          <a:latin typeface="Arial"/>
                          <a:ea typeface="Calibri"/>
                          <a:cs typeface="Times New Roman"/>
                        </a:rPr>
                        <a:t>After 1980</a:t>
                      </a:r>
                      <a:endParaRPr lang="en-CA" sz="1300" dirty="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End-User</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1989</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1990</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Environment &amp; Natural Resources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1978</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1997</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Evaluation</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dirty="0">
                          <a:latin typeface="Arial"/>
                          <a:ea typeface="Calibri"/>
                          <a:cs typeface="Times New Roman"/>
                        </a:rPr>
                        <a:t>Facilities Management &amp; Mapping</a:t>
                      </a:r>
                      <a:endParaRPr lang="en-CA" sz="1300" dirty="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1985</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1988</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Federal Information Systems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1977</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a:latin typeface="Arial"/>
                          <a:ea typeface="Calibri"/>
                          <a:cs typeface="Times New Roman"/>
                        </a:rPr>
                        <a:t>GBF</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1971</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1993</a:t>
                      </a:r>
                      <a:endParaRPr lang="en-CA" sz="1300">
                        <a:latin typeface="Calibri"/>
                        <a:ea typeface="Calibri"/>
                        <a:cs typeface="Times New Roman"/>
                      </a:endParaRPr>
                    </a:p>
                  </a:txBody>
                  <a:tcPr marL="68580" marR="68580" marT="0" marB="0">
                    <a:lnL>
                      <a:noFill/>
                    </a:lnL>
                    <a:lnR>
                      <a:noFill/>
                    </a:lnR>
                    <a:lnT>
                      <a:noFill/>
                    </a:lnT>
                    <a:lnB>
                      <a:noFill/>
                    </a:lnB>
                  </a:tcPr>
                </a:tc>
              </a:tr>
              <a:tr h="272887">
                <a:tc>
                  <a:txBody>
                    <a:bodyPr/>
                    <a:lstStyle/>
                    <a:p>
                      <a:pPr>
                        <a:lnSpc>
                          <a:spcPct val="115000"/>
                        </a:lnSpc>
                        <a:spcAft>
                          <a:spcPts val="1000"/>
                        </a:spcAft>
                      </a:pPr>
                      <a:r>
                        <a:rPr lang="en-CA" sz="1300" dirty="0">
                          <a:latin typeface="Arial"/>
                          <a:ea typeface="Calibri"/>
                          <a:cs typeface="Times New Roman"/>
                        </a:rPr>
                        <a:t>Human Service Systems</a:t>
                      </a:r>
                      <a:endParaRPr lang="en-CA" sz="1300" dirty="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dirty="0">
                          <a:latin typeface="Arial"/>
                          <a:ea typeface="Calibri"/>
                          <a:cs typeface="Times New Roman"/>
                        </a:rPr>
                        <a:t>After 1980</a:t>
                      </a:r>
                      <a:endParaRPr lang="en-CA" sz="13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11"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15</a:t>
            </a:fld>
            <a:endParaRPr lang="en-US" sz="1400" b="1" dirty="0">
              <a:solidFill>
                <a:schemeClr val="accent6">
                  <a:lumMod val="50000"/>
                </a:schemeClr>
              </a:solidFill>
            </a:endParaRPr>
          </a:p>
        </p:txBody>
      </p:sp>
      <p:sp>
        <p:nvSpPr>
          <p:cNvPr id="7" name="TextBox 6"/>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376623" y="489855"/>
            <a:ext cx="5671199" cy="557893"/>
          </a:xfrm>
        </p:spPr>
        <p:txBody>
          <a:bodyPr/>
          <a:lstStyle/>
          <a:p>
            <a:pPr marL="0" algn="ctr">
              <a:buNone/>
            </a:pPr>
            <a:r>
              <a:rPr lang="en-CA" sz="1800" b="1" dirty="0" smtClean="0">
                <a:solidFill>
                  <a:srgbClr val="7B521B"/>
                </a:solidFill>
                <a:latin typeface="Arial Black" pitchFamily="34" charset="0"/>
              </a:rPr>
              <a:t>SPECIAL INTEREST GROUPS (SIGS) WITH START AND END DATES</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376623" y="1185100"/>
            <a:ext cx="568221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10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p>
          <a:p>
            <a:pPr lvl="0" algn="ctr" defTabSz="914400"/>
            <a:r>
              <a:rPr lang="en-CA" sz="1400" b="1" dirty="0" smtClean="0">
                <a:solidFill>
                  <a:srgbClr val="7B521B"/>
                </a:solidFill>
                <a:latin typeface="Arial" pitchFamily="34" charset="0"/>
                <a:cs typeface="Arial" pitchFamily="34" charset="0"/>
              </a:rPr>
              <a:t>(Continued)</a:t>
            </a:r>
            <a:endParaRPr kumimoji="0" lang="en-CA" sz="1400" b="0" i="0" u="none" strike="noStrike" cap="none" normalizeH="0" baseline="0" dirty="0" smtClean="0">
              <a:ln>
                <a:noFill/>
              </a:ln>
              <a:solidFill>
                <a:srgbClr val="7B521B"/>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1114317" y="2093208"/>
          <a:ext cx="7305783" cy="4078991"/>
        </p:xfrm>
        <a:graphic>
          <a:graphicData uri="http://schemas.openxmlformats.org/drawingml/2006/table">
            <a:tbl>
              <a:tblPr/>
              <a:tblGrid>
                <a:gridCol w="3797560"/>
                <a:gridCol w="2195268"/>
                <a:gridCol w="1312955"/>
              </a:tblGrid>
              <a:tr h="272360">
                <a:tc>
                  <a:txBody>
                    <a:bodyPr/>
                    <a:lstStyle/>
                    <a:p>
                      <a:pPr>
                        <a:lnSpc>
                          <a:spcPct val="115000"/>
                        </a:lnSpc>
                        <a:spcAft>
                          <a:spcPts val="1000"/>
                        </a:spcAft>
                      </a:pPr>
                      <a:r>
                        <a:rPr lang="en-CA" sz="1300" b="1" dirty="0">
                          <a:latin typeface="Arial" pitchFamily="34" charset="0"/>
                          <a:ea typeface="Calibri"/>
                          <a:cs typeface="Arial" pitchFamily="34" charset="0"/>
                        </a:rPr>
                        <a:t>Name</a:t>
                      </a:r>
                      <a:endParaRPr lang="en-CA" sz="1300" dirty="0">
                        <a:latin typeface="Arial" pitchFamily="34" charset="0"/>
                        <a:ea typeface="Calibri"/>
                        <a:cs typeface="Arial" pitchFamily="34" charset="0"/>
                      </a:endParaRPr>
                    </a:p>
                  </a:txBody>
                  <a:tcPr marL="68580" marR="68580" marT="0" marB="0">
                    <a:lnL>
                      <a:noFill/>
                    </a:lnL>
                    <a:lnR>
                      <a:noFill/>
                    </a:lnR>
                    <a:lnT>
                      <a:noFill/>
                    </a:lnT>
                    <a:lnB>
                      <a:noFill/>
                    </a:lnB>
                  </a:tcPr>
                </a:tc>
                <a:tc>
                  <a:txBody>
                    <a:bodyPr/>
                    <a:lstStyle/>
                    <a:p>
                      <a:pPr>
                        <a:lnSpc>
                          <a:spcPct val="115000"/>
                        </a:lnSpc>
                        <a:spcAft>
                          <a:spcPts val="1000"/>
                        </a:spcAft>
                      </a:pPr>
                      <a:r>
                        <a:rPr lang="en-CA" sz="1300" b="1">
                          <a:latin typeface="Arial" pitchFamily="34" charset="0"/>
                          <a:ea typeface="Calibri"/>
                          <a:cs typeface="Arial" pitchFamily="34" charset="0"/>
                        </a:rPr>
                        <a:t>Start Date</a:t>
                      </a:r>
                      <a:endParaRPr lang="en-CA" sz="1300">
                        <a:latin typeface="Arial" pitchFamily="34" charset="0"/>
                        <a:ea typeface="Calibri"/>
                        <a:cs typeface="Arial" pitchFamily="34" charset="0"/>
                      </a:endParaRPr>
                    </a:p>
                  </a:txBody>
                  <a:tcPr marL="68580" marR="68580" marT="0" marB="0">
                    <a:lnL>
                      <a:noFill/>
                    </a:lnL>
                    <a:lnR>
                      <a:noFill/>
                    </a:lnR>
                    <a:lnT>
                      <a:noFill/>
                    </a:lnT>
                    <a:lnB>
                      <a:noFill/>
                    </a:lnB>
                  </a:tcPr>
                </a:tc>
                <a:tc>
                  <a:txBody>
                    <a:bodyPr/>
                    <a:lstStyle/>
                    <a:p>
                      <a:pPr>
                        <a:lnSpc>
                          <a:spcPct val="115000"/>
                        </a:lnSpc>
                        <a:spcAft>
                          <a:spcPts val="1000"/>
                        </a:spcAft>
                      </a:pPr>
                      <a:r>
                        <a:rPr lang="en-CA" sz="1300" b="1">
                          <a:latin typeface="Arial" pitchFamily="34" charset="0"/>
                          <a:ea typeface="Calibri"/>
                          <a:cs typeface="Arial" pitchFamily="34" charset="0"/>
                        </a:rPr>
                        <a:t>End Date </a:t>
                      </a:r>
                      <a:endParaRPr lang="en-CA" sz="1300">
                        <a:latin typeface="Arial" pitchFamily="34" charset="0"/>
                        <a:ea typeface="Calibri"/>
                        <a:cs typeface="Arial" pitchFamily="34" charset="0"/>
                      </a:endParaRP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Human Service Systems</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Before 1976</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1980</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Information Resources Management</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1983</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1989</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Infrastructure Management</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1987</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1993</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Integrated Systems</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1989</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1997</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International</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Before 1976</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1980</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dirty="0">
                          <a:latin typeface="Arial" pitchFamily="34" charset="0"/>
                          <a:ea typeface="Calibri"/>
                          <a:cs typeface="Arial" pitchFamily="34" charset="0"/>
                        </a:rPr>
                        <a:t>Land Records Modernization</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1983</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1994</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Low Cost Technology</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Before 1978</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1980</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Mapping Lead Exposure</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1993</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1997</a:t>
                      </a:r>
                    </a:p>
                  </a:txBody>
                  <a:tcPr marL="68580" marR="68580" marT="0" marB="0">
                    <a:lnL>
                      <a:noFill/>
                    </a:lnL>
                    <a:lnR>
                      <a:noFill/>
                    </a:lnR>
                    <a:lnT>
                      <a:noFill/>
                    </a:lnT>
                    <a:lnB>
                      <a:noFill/>
                    </a:lnB>
                  </a:tcPr>
                </a:tc>
              </a:tr>
              <a:tr h="265951">
                <a:tc>
                  <a:txBody>
                    <a:bodyPr/>
                    <a:lstStyle/>
                    <a:p>
                      <a:pPr>
                        <a:lnSpc>
                          <a:spcPct val="115000"/>
                        </a:lnSpc>
                        <a:spcAft>
                          <a:spcPts val="1000"/>
                        </a:spcAft>
                      </a:pPr>
                      <a:r>
                        <a:rPr lang="en-CA" sz="1300" dirty="0" smtClean="0">
                          <a:latin typeface="Arial" pitchFamily="34" charset="0"/>
                          <a:ea typeface="Calibri"/>
                          <a:cs typeface="Arial" pitchFamily="34" charset="0"/>
                        </a:rPr>
                        <a:t>Metadata</a:t>
                      </a:r>
                      <a:endParaRPr lang="en-CA" sz="1300" dirty="0">
                        <a:latin typeface="Arial" pitchFamily="34" charset="0"/>
                        <a:ea typeface="Calibri"/>
                        <a:cs typeface="Arial" pitchFamily="34" charset="0"/>
                      </a:endParaRPr>
                    </a:p>
                  </a:txBody>
                  <a:tcPr marL="68580" marR="68580" marT="0" marB="0">
                    <a:lnL>
                      <a:noFill/>
                    </a:lnL>
                    <a:lnR>
                      <a:noFill/>
                    </a:lnR>
                    <a:lnT>
                      <a:noFill/>
                    </a:lnT>
                    <a:lnB>
                      <a:noFill/>
                    </a:lnB>
                  </a:tcPr>
                </a:tc>
                <a:tc>
                  <a:txBody>
                    <a:bodyPr/>
                    <a:lstStyle/>
                    <a:p>
                      <a:pPr>
                        <a:lnSpc>
                          <a:spcPct val="115000"/>
                        </a:lnSpc>
                        <a:spcAft>
                          <a:spcPts val="1000"/>
                        </a:spcAft>
                      </a:pPr>
                      <a:r>
                        <a:rPr lang="en-CA" sz="1300" dirty="0" smtClean="0">
                          <a:latin typeface="Arial" pitchFamily="34" charset="0"/>
                          <a:ea typeface="Calibri"/>
                          <a:cs typeface="Arial" pitchFamily="34" charset="0"/>
                        </a:rPr>
                        <a:t>Between </a:t>
                      </a:r>
                      <a:r>
                        <a:rPr lang="en-CA" sz="1300" dirty="0">
                          <a:latin typeface="Arial" pitchFamily="34" charset="0"/>
                          <a:ea typeface="Calibri"/>
                          <a:cs typeface="Arial" pitchFamily="34" charset="0"/>
                        </a:rPr>
                        <a:t>1993 &amp; 1997</a:t>
                      </a:r>
                    </a:p>
                  </a:txBody>
                  <a:tcPr marL="68580" marR="68580" marT="0" marB="0">
                    <a:lnL>
                      <a:noFill/>
                    </a:lnL>
                    <a:lnR>
                      <a:noFill/>
                    </a:lnR>
                    <a:lnT>
                      <a:noFill/>
                    </a:lnT>
                    <a:lnB>
                      <a:noFill/>
                    </a:lnB>
                  </a:tcPr>
                </a:tc>
                <a:tc>
                  <a:txBody>
                    <a:bodyPr/>
                    <a:lstStyle/>
                    <a:p>
                      <a:pPr>
                        <a:lnSpc>
                          <a:spcPct val="115000"/>
                        </a:lnSpc>
                        <a:spcAft>
                          <a:spcPts val="1000"/>
                        </a:spcAft>
                      </a:pPr>
                      <a:r>
                        <a:rPr lang="en-CA" sz="1300" dirty="0" smtClean="0">
                          <a:latin typeface="Arial" pitchFamily="34" charset="0"/>
                          <a:ea typeface="Calibri"/>
                          <a:cs typeface="Arial" pitchFamily="34" charset="0"/>
                        </a:rPr>
                        <a:t>After </a:t>
                      </a:r>
                      <a:r>
                        <a:rPr lang="en-CA" sz="1300" dirty="0">
                          <a:latin typeface="Arial" pitchFamily="34" charset="0"/>
                          <a:ea typeface="Calibri"/>
                          <a:cs typeface="Arial" pitchFamily="34" charset="0"/>
                        </a:rPr>
                        <a:t>1997</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Microcomputers/MacSIG</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Between 1979 &amp; 1983</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1991</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Minicomputer Technology</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Before 1976</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1980</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dirty="0">
                          <a:latin typeface="Arial" pitchFamily="34" charset="0"/>
                          <a:ea typeface="Calibri"/>
                          <a:cs typeface="Arial" pitchFamily="34" charset="0"/>
                        </a:rPr>
                        <a:t>Multi-Media</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1993</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1997</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Privacy &amp; Confidentiality</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1977</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After 1978</a:t>
                      </a:r>
                    </a:p>
                  </a:txBody>
                  <a:tcPr marL="68580" marR="68580" marT="0" marB="0">
                    <a:lnL>
                      <a:noFill/>
                    </a:lnL>
                    <a:lnR>
                      <a:noFill/>
                    </a:lnR>
                    <a:lnT>
                      <a:noFill/>
                    </a:lnT>
                    <a:lnB>
                      <a:noFill/>
                    </a:lnB>
                  </a:tcPr>
                </a:tc>
              </a:tr>
              <a:tr h="272360">
                <a:tc>
                  <a:txBody>
                    <a:bodyPr/>
                    <a:lstStyle/>
                    <a:p>
                      <a:pPr>
                        <a:lnSpc>
                          <a:spcPct val="115000"/>
                        </a:lnSpc>
                        <a:spcAft>
                          <a:spcPts val="1000"/>
                        </a:spcAft>
                      </a:pPr>
                      <a:r>
                        <a:rPr lang="en-CA" sz="1300">
                          <a:latin typeface="Arial" pitchFamily="34" charset="0"/>
                          <a:ea typeface="Calibri"/>
                          <a:cs typeface="Arial" pitchFamily="34" charset="0"/>
                        </a:rPr>
                        <a:t>Private Sector</a:t>
                      </a: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pitchFamily="34" charset="0"/>
                          <a:ea typeface="Calibri"/>
                          <a:cs typeface="Arial" pitchFamily="34" charset="0"/>
                        </a:rPr>
                        <a:t>Before 1976</a:t>
                      </a:r>
                    </a:p>
                  </a:txBody>
                  <a:tcPr marL="68580" marR="68580" marT="0" marB="0">
                    <a:lnL>
                      <a:noFill/>
                    </a:lnL>
                    <a:lnR>
                      <a:noFill/>
                    </a:lnR>
                    <a:lnT>
                      <a:noFill/>
                    </a:lnT>
                    <a:lnB>
                      <a:noFill/>
                    </a:lnB>
                  </a:tcPr>
                </a:tc>
                <a:tc>
                  <a:txBody>
                    <a:bodyPr/>
                    <a:lstStyle/>
                    <a:p>
                      <a:pPr>
                        <a:lnSpc>
                          <a:spcPct val="115000"/>
                        </a:lnSpc>
                        <a:spcAft>
                          <a:spcPts val="1000"/>
                        </a:spcAft>
                      </a:pPr>
                      <a:r>
                        <a:rPr lang="en-CA" sz="1300" dirty="0">
                          <a:latin typeface="Arial" pitchFamily="34" charset="0"/>
                          <a:ea typeface="Calibri"/>
                          <a:cs typeface="Arial" pitchFamily="34" charset="0"/>
                        </a:rPr>
                        <a:t>After 1977</a:t>
                      </a:r>
                    </a:p>
                  </a:txBody>
                  <a:tcPr marL="68580" marR="68580" marT="0" marB="0">
                    <a:lnL>
                      <a:noFill/>
                    </a:lnL>
                    <a:lnR>
                      <a:noFill/>
                    </a:lnR>
                    <a:lnT>
                      <a:noFill/>
                    </a:lnT>
                    <a:lnB>
                      <a:noFill/>
                    </a:lnB>
                  </a:tcPr>
                </a:tc>
              </a:tr>
            </a:tbl>
          </a:graphicData>
        </a:graphic>
      </p:graphicFrame>
      <p:sp>
        <p:nvSpPr>
          <p:cNvPr id="9"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16</a:t>
            </a:fld>
            <a:endParaRPr lang="en-US" sz="1400" b="1" dirty="0">
              <a:solidFill>
                <a:schemeClr val="accent6">
                  <a:lumMod val="50000"/>
                </a:schemeClr>
              </a:solidFill>
            </a:endParaRPr>
          </a:p>
        </p:txBody>
      </p:sp>
      <p:sp>
        <p:nvSpPr>
          <p:cNvPr id="7" name="TextBox 6"/>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376623" y="489855"/>
            <a:ext cx="5671199" cy="557893"/>
          </a:xfrm>
        </p:spPr>
        <p:txBody>
          <a:bodyPr/>
          <a:lstStyle/>
          <a:p>
            <a:pPr marL="0" algn="ctr">
              <a:buNone/>
            </a:pPr>
            <a:r>
              <a:rPr lang="en-CA" sz="1800" b="1" dirty="0" smtClean="0">
                <a:solidFill>
                  <a:srgbClr val="7B521B"/>
                </a:solidFill>
                <a:latin typeface="Arial Black" pitchFamily="34" charset="0"/>
              </a:rPr>
              <a:t>SPECIAL INTEREST GROUPS (SIGS) WITH START AND END DATES</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376623" y="1185100"/>
            <a:ext cx="568221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10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p>
          <a:p>
            <a:pPr lvl="0" algn="ctr" defTabSz="914400"/>
            <a:r>
              <a:rPr lang="en-CA" sz="1400" b="1" dirty="0" smtClean="0">
                <a:solidFill>
                  <a:srgbClr val="7B521B"/>
                </a:solidFill>
                <a:latin typeface="Arial" pitchFamily="34" charset="0"/>
                <a:cs typeface="Arial" pitchFamily="34" charset="0"/>
              </a:rPr>
              <a:t>(Continued)</a:t>
            </a:r>
            <a:endParaRPr kumimoji="0" lang="en-CA" sz="1400" b="0" i="0" u="none" strike="noStrike" cap="none" normalizeH="0" baseline="0" dirty="0" smtClean="0">
              <a:ln>
                <a:noFill/>
              </a:ln>
              <a:solidFill>
                <a:srgbClr val="7B521B"/>
              </a:solidFill>
              <a:effectLst/>
              <a:latin typeface="Arial" pitchFamily="34" charset="0"/>
              <a:cs typeface="Arial" pitchFamily="34" charset="0"/>
            </a:endParaRPr>
          </a:p>
        </p:txBody>
      </p:sp>
      <p:graphicFrame>
        <p:nvGraphicFramePr>
          <p:cNvPr id="6" name="Table 5"/>
          <p:cNvGraphicFramePr>
            <a:graphicFrameLocks noGrp="1"/>
          </p:cNvGraphicFramePr>
          <p:nvPr/>
        </p:nvGraphicFramePr>
        <p:xfrm>
          <a:off x="1130300" y="2095504"/>
          <a:ext cx="7239000" cy="4140195"/>
        </p:xfrm>
        <a:graphic>
          <a:graphicData uri="http://schemas.openxmlformats.org/drawingml/2006/table">
            <a:tbl>
              <a:tblPr/>
              <a:tblGrid>
                <a:gridCol w="3762846"/>
                <a:gridCol w="2175201"/>
                <a:gridCol w="1300953"/>
              </a:tblGrid>
              <a:tr h="276013">
                <a:tc>
                  <a:txBody>
                    <a:bodyPr/>
                    <a:lstStyle/>
                    <a:p>
                      <a:pPr>
                        <a:lnSpc>
                          <a:spcPct val="115000"/>
                        </a:lnSpc>
                        <a:spcAft>
                          <a:spcPts val="1000"/>
                        </a:spcAft>
                      </a:pPr>
                      <a:r>
                        <a:rPr lang="en-CA" sz="1300" b="1" dirty="0">
                          <a:latin typeface="Arial"/>
                          <a:ea typeface="Calibri"/>
                          <a:cs typeface="Times New Roman"/>
                        </a:rPr>
                        <a:t>Name</a:t>
                      </a:r>
                      <a:endParaRPr lang="en-CA" sz="1300" dirty="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b="1">
                          <a:latin typeface="Arial"/>
                          <a:ea typeface="Calibri"/>
                          <a:cs typeface="Times New Roman"/>
                        </a:rPr>
                        <a:t>Start Date</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b="1">
                          <a:latin typeface="Arial"/>
                          <a:ea typeface="Calibri"/>
                          <a:cs typeface="Times New Roman"/>
                        </a:rPr>
                        <a:t>End Date </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Public Administration</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1983</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1991</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Public Information Access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1997</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Public Safety </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1989</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1994</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Public Works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1984</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1988</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Regional Agencies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1988</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1997</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Remote Sensing Applications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Small Cities &amp; Counties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1978</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Social Indicators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Spatial Decision Support Systems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1992</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1992</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Standards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1972</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1977</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State/Province</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1989</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1993</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Student</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1978</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Systems Integration</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1985</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1989</a:t>
                      </a:r>
                      <a:endParaRPr lang="en-CA" sz="1300">
                        <a:latin typeface="Calibri"/>
                        <a:ea typeface="Calibri"/>
                        <a:cs typeface="Times New Roman"/>
                      </a:endParaRPr>
                    </a:p>
                  </a:txBody>
                  <a:tcPr marL="68580" marR="68580" marT="0" marB="0">
                    <a:lnL>
                      <a:noFill/>
                    </a:lnL>
                    <a:lnR>
                      <a:noFill/>
                    </a:lnR>
                    <a:lnT>
                      <a:noFill/>
                    </a:lnT>
                    <a:lnB>
                      <a:noFill/>
                    </a:lnB>
                  </a:tcPr>
                </a:tc>
              </a:tr>
              <a:tr h="276013">
                <a:tc>
                  <a:txBody>
                    <a:bodyPr/>
                    <a:lstStyle/>
                    <a:p>
                      <a:pPr>
                        <a:lnSpc>
                          <a:spcPct val="115000"/>
                        </a:lnSpc>
                        <a:spcAft>
                          <a:spcPts val="1000"/>
                        </a:spcAft>
                      </a:pPr>
                      <a:r>
                        <a:rPr lang="en-CA" sz="1300">
                          <a:latin typeface="Arial"/>
                          <a:ea typeface="Calibri"/>
                          <a:cs typeface="Times New Roman"/>
                        </a:rPr>
                        <a:t>Technology Transfer</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Before 1976</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dirty="0">
                          <a:latin typeface="Arial"/>
                          <a:ea typeface="Calibri"/>
                          <a:cs typeface="Times New Roman"/>
                        </a:rPr>
                        <a:t>After 1978</a:t>
                      </a:r>
                      <a:endParaRPr lang="en-CA" sz="13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9"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17</a:t>
            </a:fld>
            <a:endParaRPr lang="en-US" sz="1400" b="1" dirty="0">
              <a:solidFill>
                <a:schemeClr val="accent6">
                  <a:lumMod val="50000"/>
                </a:schemeClr>
              </a:solidFill>
            </a:endParaRPr>
          </a:p>
        </p:txBody>
      </p:sp>
      <p:sp>
        <p:nvSpPr>
          <p:cNvPr id="7" name="TextBox 6"/>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376623" y="489855"/>
            <a:ext cx="5671199" cy="557893"/>
          </a:xfrm>
        </p:spPr>
        <p:txBody>
          <a:bodyPr/>
          <a:lstStyle/>
          <a:p>
            <a:pPr marL="0" algn="ctr">
              <a:buNone/>
            </a:pPr>
            <a:r>
              <a:rPr lang="en-CA" sz="1800" b="1" dirty="0" smtClean="0">
                <a:solidFill>
                  <a:srgbClr val="7B521B"/>
                </a:solidFill>
                <a:latin typeface="Arial Black" pitchFamily="34" charset="0"/>
              </a:rPr>
              <a:t>SPECIAL INTEREST GROUPS (SIGS) WITH START AND END DATES</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376623" y="1185100"/>
            <a:ext cx="568221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10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p>
          <a:p>
            <a:pPr lvl="0" algn="ctr" defTabSz="914400"/>
            <a:r>
              <a:rPr lang="en-CA" sz="1400" b="1" dirty="0" smtClean="0">
                <a:solidFill>
                  <a:srgbClr val="7B521B"/>
                </a:solidFill>
                <a:latin typeface="Arial" pitchFamily="34" charset="0"/>
                <a:cs typeface="Arial" pitchFamily="34" charset="0"/>
              </a:rPr>
              <a:t>(Continued)</a:t>
            </a:r>
            <a:endParaRPr kumimoji="0" lang="en-CA" sz="1400" b="0" i="0" u="none" strike="noStrike" cap="none" normalizeH="0" baseline="0" dirty="0" smtClean="0">
              <a:ln>
                <a:noFill/>
              </a:ln>
              <a:solidFill>
                <a:srgbClr val="7B521B"/>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1153794" y="2173032"/>
          <a:ext cx="7228205" cy="1954470"/>
        </p:xfrm>
        <a:graphic>
          <a:graphicData uri="http://schemas.openxmlformats.org/drawingml/2006/table">
            <a:tbl>
              <a:tblPr/>
              <a:tblGrid>
                <a:gridCol w="3757235"/>
                <a:gridCol w="2171957"/>
                <a:gridCol w="1299013"/>
              </a:tblGrid>
              <a:tr h="325745">
                <a:tc>
                  <a:txBody>
                    <a:bodyPr/>
                    <a:lstStyle/>
                    <a:p>
                      <a:pPr>
                        <a:lnSpc>
                          <a:spcPct val="115000"/>
                        </a:lnSpc>
                        <a:spcAft>
                          <a:spcPts val="1000"/>
                        </a:spcAft>
                      </a:pPr>
                      <a:r>
                        <a:rPr lang="en-CA" sz="1300" b="1" dirty="0">
                          <a:latin typeface="Arial"/>
                          <a:ea typeface="Calibri"/>
                          <a:cs typeface="Times New Roman"/>
                        </a:rPr>
                        <a:t>Name</a:t>
                      </a:r>
                      <a:endParaRPr lang="en-CA" sz="1300" dirty="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b="1">
                          <a:latin typeface="Arial"/>
                          <a:ea typeface="Calibri"/>
                          <a:cs typeface="Times New Roman"/>
                        </a:rPr>
                        <a:t>Start Date</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b="1">
                          <a:latin typeface="Arial"/>
                          <a:ea typeface="Calibri"/>
                          <a:cs typeface="Times New Roman"/>
                        </a:rPr>
                        <a:t>End Date </a:t>
                      </a:r>
                      <a:endParaRPr lang="en-CA" sz="1300">
                        <a:latin typeface="Calibri"/>
                        <a:ea typeface="Calibri"/>
                        <a:cs typeface="Times New Roman"/>
                      </a:endParaRPr>
                    </a:p>
                  </a:txBody>
                  <a:tcPr marL="68580" marR="68580" marT="0" marB="0">
                    <a:lnL>
                      <a:noFill/>
                    </a:lnL>
                    <a:lnR>
                      <a:noFill/>
                    </a:lnR>
                    <a:lnT>
                      <a:noFill/>
                    </a:lnT>
                    <a:lnB>
                      <a:noFill/>
                    </a:lnB>
                  </a:tcPr>
                </a:tc>
              </a:tr>
              <a:tr h="325745">
                <a:tc>
                  <a:txBody>
                    <a:bodyPr/>
                    <a:lstStyle/>
                    <a:p>
                      <a:pPr>
                        <a:lnSpc>
                          <a:spcPct val="115000"/>
                        </a:lnSpc>
                        <a:spcAft>
                          <a:spcPts val="1000"/>
                        </a:spcAft>
                      </a:pPr>
                      <a:r>
                        <a:rPr lang="en-CA" sz="1300">
                          <a:latin typeface="Arial"/>
                          <a:ea typeface="Calibri"/>
                          <a:cs typeface="Times New Roman"/>
                        </a:rPr>
                        <a:t>Tiger Census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dirty="0">
                          <a:latin typeface="Arial"/>
                          <a:ea typeface="Calibri"/>
                          <a:cs typeface="Times New Roman"/>
                        </a:rPr>
                        <a:t>1995</a:t>
                      </a:r>
                      <a:endParaRPr lang="en-CA" sz="1300" dirty="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1997</a:t>
                      </a:r>
                      <a:endParaRPr lang="en-CA" sz="1300">
                        <a:latin typeface="Calibri"/>
                        <a:ea typeface="Calibri"/>
                        <a:cs typeface="Times New Roman"/>
                      </a:endParaRPr>
                    </a:p>
                  </a:txBody>
                  <a:tcPr marL="68580" marR="68580" marT="0" marB="0">
                    <a:lnL>
                      <a:noFill/>
                    </a:lnL>
                    <a:lnR>
                      <a:noFill/>
                    </a:lnR>
                    <a:lnT>
                      <a:noFill/>
                    </a:lnT>
                    <a:lnB>
                      <a:noFill/>
                    </a:lnB>
                  </a:tcPr>
                </a:tc>
              </a:tr>
              <a:tr h="325745">
                <a:tc>
                  <a:txBody>
                    <a:bodyPr/>
                    <a:lstStyle/>
                    <a:p>
                      <a:pPr>
                        <a:lnSpc>
                          <a:spcPct val="115000"/>
                        </a:lnSpc>
                        <a:spcAft>
                          <a:spcPts val="1000"/>
                        </a:spcAft>
                      </a:pPr>
                      <a:r>
                        <a:rPr lang="en-CA" sz="1300">
                          <a:latin typeface="Arial"/>
                          <a:ea typeface="Calibri"/>
                          <a:cs typeface="Times New Roman"/>
                        </a:rPr>
                        <a:t>Transportation</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1977</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1997</a:t>
                      </a:r>
                      <a:endParaRPr lang="en-CA" sz="1300">
                        <a:latin typeface="Calibri"/>
                        <a:ea typeface="Calibri"/>
                        <a:cs typeface="Times New Roman"/>
                      </a:endParaRPr>
                    </a:p>
                  </a:txBody>
                  <a:tcPr marL="68580" marR="68580" marT="0" marB="0">
                    <a:lnL>
                      <a:noFill/>
                    </a:lnL>
                    <a:lnR>
                      <a:noFill/>
                    </a:lnR>
                    <a:lnT>
                      <a:noFill/>
                    </a:lnT>
                    <a:lnB>
                      <a:noFill/>
                    </a:lnB>
                  </a:tcPr>
                </a:tc>
              </a:tr>
              <a:tr h="325745">
                <a:tc>
                  <a:txBody>
                    <a:bodyPr/>
                    <a:lstStyle/>
                    <a:p>
                      <a:pPr>
                        <a:lnSpc>
                          <a:spcPct val="115000"/>
                        </a:lnSpc>
                        <a:spcAft>
                          <a:spcPts val="1000"/>
                        </a:spcAft>
                      </a:pPr>
                      <a:r>
                        <a:rPr lang="en-CA" sz="1300">
                          <a:latin typeface="Arial"/>
                          <a:ea typeface="Calibri"/>
                          <a:cs typeface="Times New Roman"/>
                        </a:rPr>
                        <a:t>Urban &amp; Regional Analysis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1987</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1993</a:t>
                      </a:r>
                      <a:endParaRPr lang="en-CA" sz="1300">
                        <a:latin typeface="Calibri"/>
                        <a:ea typeface="Calibri"/>
                        <a:cs typeface="Times New Roman"/>
                      </a:endParaRPr>
                    </a:p>
                  </a:txBody>
                  <a:tcPr marL="68580" marR="68580" marT="0" marB="0">
                    <a:lnL>
                      <a:noFill/>
                    </a:lnL>
                    <a:lnR>
                      <a:noFill/>
                    </a:lnR>
                    <a:lnT>
                      <a:noFill/>
                    </a:lnT>
                    <a:lnB>
                      <a:noFill/>
                    </a:lnB>
                  </a:tcPr>
                </a:tc>
              </a:tr>
              <a:tr h="325745">
                <a:tc>
                  <a:txBody>
                    <a:bodyPr/>
                    <a:lstStyle/>
                    <a:p>
                      <a:pPr>
                        <a:lnSpc>
                          <a:spcPct val="115000"/>
                        </a:lnSpc>
                        <a:spcAft>
                          <a:spcPts val="1000"/>
                        </a:spcAft>
                      </a:pPr>
                      <a:r>
                        <a:rPr lang="en-CA" sz="1300">
                          <a:latin typeface="Arial"/>
                          <a:ea typeface="Calibri"/>
                          <a:cs typeface="Times New Roman"/>
                        </a:rPr>
                        <a:t>User Access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1977</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After 1980</a:t>
                      </a:r>
                      <a:endParaRPr lang="en-CA" sz="1300">
                        <a:latin typeface="Calibri"/>
                        <a:ea typeface="Calibri"/>
                        <a:cs typeface="Times New Roman"/>
                      </a:endParaRPr>
                    </a:p>
                  </a:txBody>
                  <a:tcPr marL="68580" marR="68580" marT="0" marB="0">
                    <a:lnL>
                      <a:noFill/>
                    </a:lnL>
                    <a:lnR>
                      <a:noFill/>
                    </a:lnR>
                    <a:lnT>
                      <a:noFill/>
                    </a:lnT>
                    <a:lnB>
                      <a:noFill/>
                    </a:lnB>
                  </a:tcPr>
                </a:tc>
              </a:tr>
              <a:tr h="325745">
                <a:tc>
                  <a:txBody>
                    <a:bodyPr/>
                    <a:lstStyle/>
                    <a:p>
                      <a:pPr>
                        <a:lnSpc>
                          <a:spcPct val="115000"/>
                        </a:lnSpc>
                        <a:spcAft>
                          <a:spcPts val="1000"/>
                        </a:spcAft>
                      </a:pPr>
                      <a:r>
                        <a:rPr lang="en-CA" sz="1300">
                          <a:latin typeface="Arial"/>
                          <a:ea typeface="Calibri"/>
                          <a:cs typeface="Times New Roman"/>
                        </a:rPr>
                        <a:t>Water/Water Waste Public Works</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a:latin typeface="Arial"/>
                          <a:ea typeface="Calibri"/>
                          <a:cs typeface="Times New Roman"/>
                        </a:rPr>
                        <a:t>1993</a:t>
                      </a:r>
                      <a:endParaRPr lang="en-CA" sz="130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1000"/>
                        </a:spcAft>
                      </a:pPr>
                      <a:r>
                        <a:rPr lang="en-CA" sz="1300" dirty="0">
                          <a:latin typeface="Arial"/>
                          <a:ea typeface="Calibri"/>
                          <a:cs typeface="Times New Roman"/>
                        </a:rPr>
                        <a:t>After 1997</a:t>
                      </a:r>
                      <a:endParaRPr lang="en-CA" sz="13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6" name="TextBox 5"/>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
        <p:nvSpPr>
          <p:cNvPr id="7"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18</a:t>
            </a:fld>
            <a:endParaRPr lang="en-US" sz="1400" b="1" dirty="0">
              <a:solidFill>
                <a:schemeClr val="accent6">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032000" y="489855"/>
            <a:ext cx="6616701" cy="557893"/>
          </a:xfrm>
        </p:spPr>
        <p:txBody>
          <a:bodyPr/>
          <a:lstStyle/>
          <a:p>
            <a:pPr marL="0" algn="ctr">
              <a:buNone/>
            </a:pPr>
            <a:r>
              <a:rPr lang="en-CA" sz="1800" b="1" dirty="0" smtClean="0">
                <a:solidFill>
                  <a:srgbClr val="7B521B"/>
                </a:solidFill>
                <a:latin typeface="Arial Black" pitchFamily="34" charset="0"/>
              </a:rPr>
              <a:t>Table 4. Partial Listing of URISA Workshops in</a:t>
            </a:r>
            <a:r>
              <a:rPr lang="en-CA" sz="1800" dirty="0" smtClean="0">
                <a:solidFill>
                  <a:srgbClr val="7B521B"/>
                </a:solidFill>
                <a:latin typeface="Arial Black" pitchFamily="34" charset="0"/>
              </a:rPr>
              <a:t> </a:t>
            </a:r>
            <a:r>
              <a:rPr lang="en-CA" sz="1800" b="1" dirty="0" smtClean="0">
                <a:solidFill>
                  <a:srgbClr val="7B521B"/>
                </a:solidFill>
                <a:latin typeface="Arial Black" pitchFamily="34" charset="0"/>
              </a:rPr>
              <a:t>Alphabetical Order and Year of Initial Presentation</a:t>
            </a:r>
            <a:endParaRPr lang="en-CA" sz="1800" dirty="0">
              <a:solidFill>
                <a:srgbClr val="7B521B"/>
              </a:solidFill>
              <a:latin typeface="Arial Black" pitchFamily="34" charset="0"/>
            </a:endParaRPr>
          </a:p>
        </p:txBody>
      </p:sp>
      <p:sp>
        <p:nvSpPr>
          <p:cNvPr id="2051" name="Rectangle 3"/>
          <p:cNvSpPr>
            <a:spLocks noChangeArrowheads="1"/>
          </p:cNvSpPr>
          <p:nvPr/>
        </p:nvSpPr>
        <p:spPr bwMode="auto">
          <a:xfrm>
            <a:off x="2499242" y="1191222"/>
            <a:ext cx="568221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11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p>
        </p:txBody>
      </p:sp>
      <p:sp>
        <p:nvSpPr>
          <p:cNvPr id="54273" name="Rectangle 1"/>
          <p:cNvSpPr>
            <a:spLocks noChangeArrowheads="1"/>
          </p:cNvSpPr>
          <p:nvPr/>
        </p:nvSpPr>
        <p:spPr bwMode="auto">
          <a:xfrm>
            <a:off x="177800" y="2037919"/>
            <a:ext cx="41529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Addressing – 1995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Address Issues and IS/GIS Implementation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AI/Expert systems – 1988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AM/FM/GIS for Infrastructure Management – 1987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AM/FM/GIS for Public Works – 2000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AM/FM/GIS for Water/Wastewater – 1995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Assessment and Performance Measurement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Asset Management – 2004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Automated Data Processing –1968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Automated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Mapping and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Geoprocessing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(Introduction) – 1985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Benefits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for Small Cities (Establishing Information) –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Bridging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the Geo Spatial Knowledge Gap – 1999 </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Building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Files (Master) – 1974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Business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Intelligence – 2011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Cartography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Map Design – 1991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Census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and Census Use –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Census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in Information Systems (Extending Use)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Census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User Feedback and Interchange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Census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Geography – 1998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Census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TIGER Data –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Census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1980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4445000" y="2012519"/>
            <a:ext cx="4699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Census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2000 – 1998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Civil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Engineering and GIS/IT Integration – 2006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Clean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Water Act – 1991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Communication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Skills –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Computer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Graphics – 1983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Computers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(Getting Started in) – 1983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Computers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Information Systems: A Financial Manager’s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Perspective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–1980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Computers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Public Finance: Alternatives for the Future –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Confidentiality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1973 </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Consensus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Building – 1993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Consultants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Vendors (Roles and Responsibilities)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Cost-Benefit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Analysis in Municipal Information Systems –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Crime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Mapping – 2009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Curricula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Information Systems Programs (University)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Database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Development and Conversion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Data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Conversion – 1993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Data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Distribution Policies, Costs, Indexes, Systems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Data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Distribution Policies/E-Government – 1996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Data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Generation Techniques – 1968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Data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Management Systems –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22"/>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Data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Standardization –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19</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3086112" y="612322"/>
            <a:ext cx="4368787" cy="557893"/>
          </a:xfrm>
        </p:spPr>
        <p:txBody>
          <a:bodyPr/>
          <a:lstStyle/>
          <a:p>
            <a:pPr marL="0" algn="ctr">
              <a:buNone/>
            </a:pPr>
            <a:r>
              <a:rPr lang="en-CA" sz="2800" b="1" dirty="0" smtClean="0">
                <a:solidFill>
                  <a:srgbClr val="7B521B"/>
                </a:solidFill>
                <a:latin typeface="Arial Black" pitchFamily="34" charset="0"/>
              </a:rPr>
              <a:t>Foundations Themes</a:t>
            </a:r>
            <a:endParaRPr lang="en-US" sz="2800" b="1" dirty="0" smtClean="0">
              <a:solidFill>
                <a:srgbClr val="7B521B"/>
              </a:solidFill>
              <a:latin typeface="Arial Black" pitchFamily="34" charset="0"/>
            </a:endParaRPr>
          </a:p>
        </p:txBody>
      </p:sp>
      <p:pic>
        <p:nvPicPr>
          <p:cNvPr id="2056" name="Picture 8"/>
          <p:cNvPicPr>
            <a:picLocks noChangeAspect="1" noChangeArrowheads="1"/>
          </p:cNvPicPr>
          <p:nvPr/>
        </p:nvPicPr>
        <p:blipFill>
          <a:blip r:embed="rId3"/>
          <a:srcRect/>
          <a:stretch>
            <a:fillRect/>
          </a:stretch>
        </p:blipFill>
        <p:spPr bwMode="auto">
          <a:xfrm>
            <a:off x="1396044" y="1857388"/>
            <a:ext cx="6563228" cy="4630498"/>
          </a:xfrm>
          <a:prstGeom prst="rect">
            <a:avLst/>
          </a:prstGeom>
          <a:noFill/>
          <a:ln w="19050">
            <a:solidFill>
              <a:srgbClr val="7B521B"/>
            </a:solidFill>
            <a:miter lim="800000"/>
            <a:headEnd/>
            <a:tailEnd/>
          </a:ln>
        </p:spPr>
      </p:pic>
      <p:sp>
        <p:nvSpPr>
          <p:cNvPr id="6"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2</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032000" y="489855"/>
            <a:ext cx="6616701" cy="557893"/>
          </a:xfrm>
        </p:spPr>
        <p:txBody>
          <a:bodyPr/>
          <a:lstStyle/>
          <a:p>
            <a:pPr marL="0" algn="ctr">
              <a:buNone/>
            </a:pPr>
            <a:r>
              <a:rPr lang="en-CA" sz="1800" b="1" dirty="0" smtClean="0">
                <a:solidFill>
                  <a:srgbClr val="7B521B"/>
                </a:solidFill>
                <a:latin typeface="Arial Black" pitchFamily="34" charset="0"/>
              </a:rPr>
              <a:t>Table 4. Partial Listing of URISA Workshops in</a:t>
            </a:r>
            <a:r>
              <a:rPr lang="en-CA" sz="1800" dirty="0" smtClean="0">
                <a:solidFill>
                  <a:srgbClr val="7B521B"/>
                </a:solidFill>
                <a:latin typeface="Arial Black" pitchFamily="34" charset="0"/>
              </a:rPr>
              <a:t> </a:t>
            </a:r>
            <a:r>
              <a:rPr lang="en-CA" sz="1800" b="1" dirty="0" smtClean="0">
                <a:solidFill>
                  <a:srgbClr val="7B521B"/>
                </a:solidFill>
                <a:latin typeface="Arial Black" pitchFamily="34" charset="0"/>
              </a:rPr>
              <a:t>Alphabetical Order and Year of Initial Presentation</a:t>
            </a:r>
            <a:endParaRPr lang="en-CA" sz="1800" dirty="0">
              <a:solidFill>
                <a:srgbClr val="7B521B"/>
              </a:solidFill>
              <a:latin typeface="Arial Black" pitchFamily="34" charset="0"/>
            </a:endParaRPr>
          </a:p>
        </p:txBody>
      </p:sp>
      <p:sp>
        <p:nvSpPr>
          <p:cNvPr id="6" name="Rectangle 3"/>
          <p:cNvSpPr>
            <a:spLocks noChangeArrowheads="1"/>
          </p:cNvSpPr>
          <p:nvPr/>
        </p:nvSpPr>
        <p:spPr bwMode="auto">
          <a:xfrm>
            <a:off x="2490923" y="1185100"/>
            <a:ext cx="568221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11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p>
          <a:p>
            <a:pPr lvl="0" algn="ctr" defTabSz="914400"/>
            <a:r>
              <a:rPr lang="en-CA" sz="1400" b="1" dirty="0" smtClean="0">
                <a:solidFill>
                  <a:srgbClr val="7B521B"/>
                </a:solidFill>
                <a:latin typeface="Arial" pitchFamily="34" charset="0"/>
                <a:cs typeface="Arial" pitchFamily="34" charset="0"/>
              </a:rPr>
              <a:t>(Continued)</a:t>
            </a:r>
            <a:endParaRPr kumimoji="0" lang="en-CA" sz="1400" b="0" i="0" u="none" strike="noStrike" cap="none" normalizeH="0" baseline="0" dirty="0" smtClean="0">
              <a:ln>
                <a:noFill/>
              </a:ln>
              <a:solidFill>
                <a:srgbClr val="7B521B"/>
              </a:solidFill>
              <a:effectLst/>
              <a:latin typeface="Arial" pitchFamily="34" charset="0"/>
              <a:cs typeface="Arial" pitchFamily="34" charset="0"/>
            </a:endParaRPr>
          </a:p>
        </p:txBody>
      </p:sp>
      <p:sp>
        <p:nvSpPr>
          <p:cNvPr id="56321" name="Rectangle 1"/>
          <p:cNvSpPr>
            <a:spLocks noChangeArrowheads="1"/>
          </p:cNvSpPr>
          <p:nvPr/>
        </p:nvSpPr>
        <p:spPr bwMode="auto">
          <a:xfrm>
            <a:off x="166823" y="2044700"/>
            <a:ext cx="467187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Desktop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Mapping (Beyond) – 1995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Digital </a:t>
            </a:r>
            <a:r>
              <a:rPr kumimoji="0" lang="en-CA" sz="12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Orthophotography</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Production and Application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Digital </a:t>
            </a:r>
            <a:r>
              <a:rPr kumimoji="0" lang="en-CA" sz="12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Orthophotos</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Disaster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Preparedness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2000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Disaster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Strikes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Document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Imaging &amp; Integrating documents with GIS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Document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Retrieval in Information Systems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E-Commerce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for Local Governments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Electronic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Processing and Its Application to Planning – 1964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Electronic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Processing Systems – 1965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Emergency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Preparedness – 2012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Enterprise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Information Modeling – 1993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Evaluation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1974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Federal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Actions (How to Bring About)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Field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Automation – 2004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Financial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Manager’s Perspective (Computers and Information Systems) – 1980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Financial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Management Systems (Modernizing) – 1995</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Fire Services –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Freedom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of Information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Functional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Roles in Information System Design –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Geocoding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(User) –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43"/>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Geocoding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(Techniques) –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56322" name="Rectangle 2"/>
          <p:cNvSpPr>
            <a:spLocks noChangeArrowheads="1"/>
          </p:cNvSpPr>
          <p:nvPr/>
        </p:nvSpPr>
        <p:spPr bwMode="auto">
          <a:xfrm>
            <a:off x="4978399" y="2028566"/>
            <a:ext cx="3937001"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Geodetic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Control – 1978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Geodetic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Reference System – 1988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Geographic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Base Files – 1975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Geographic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Base File Developments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CA" sz="12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Geoprocessing</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1974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Geoprocessing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(Advanced: A Database Approach) – 1985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Geoprocessing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for Local Government (Introduction) – 1987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Geoscience</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Career Growth – 1998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Business –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Document Imaging – 1994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&amp; Emergency Management – 1991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&amp; Geographic Imaging (Integrating)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&amp; Internet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Information Systems Integration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Natural Resource Management –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Public Works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Real Estate – 1991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Transportation –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&amp; Transportation: Introduction to GIS-T – 1992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&amp; Urban and Regional Planning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64"/>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(Advanced Topics) – 1987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20</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032000" y="489855"/>
            <a:ext cx="6616701" cy="557893"/>
          </a:xfrm>
        </p:spPr>
        <p:txBody>
          <a:bodyPr/>
          <a:lstStyle/>
          <a:p>
            <a:pPr marL="0" algn="ctr">
              <a:buNone/>
            </a:pPr>
            <a:r>
              <a:rPr lang="en-CA" sz="1800" b="1" dirty="0" smtClean="0">
                <a:solidFill>
                  <a:srgbClr val="7B521B"/>
                </a:solidFill>
                <a:latin typeface="Arial Black" pitchFamily="34" charset="0"/>
              </a:rPr>
              <a:t>Table 4. Partial Listing of URISA Workshops in</a:t>
            </a:r>
            <a:r>
              <a:rPr lang="en-CA" sz="1800" dirty="0" smtClean="0">
                <a:solidFill>
                  <a:srgbClr val="7B521B"/>
                </a:solidFill>
                <a:latin typeface="Arial Black" pitchFamily="34" charset="0"/>
              </a:rPr>
              <a:t> </a:t>
            </a:r>
            <a:r>
              <a:rPr lang="en-CA" sz="1800" b="1" dirty="0" smtClean="0">
                <a:solidFill>
                  <a:srgbClr val="7B521B"/>
                </a:solidFill>
                <a:latin typeface="Arial Black" pitchFamily="34" charset="0"/>
              </a:rPr>
              <a:t>Alphabetical Order and Year of Initial Presentation</a:t>
            </a:r>
            <a:endParaRPr lang="en-CA" sz="1800" dirty="0">
              <a:solidFill>
                <a:srgbClr val="7B521B"/>
              </a:solidFill>
              <a:latin typeface="Arial Black" pitchFamily="34" charset="0"/>
            </a:endParaRPr>
          </a:p>
        </p:txBody>
      </p:sp>
      <p:sp>
        <p:nvSpPr>
          <p:cNvPr id="6" name="Rectangle 3"/>
          <p:cNvSpPr>
            <a:spLocks noChangeArrowheads="1"/>
          </p:cNvSpPr>
          <p:nvPr/>
        </p:nvSpPr>
        <p:spPr bwMode="auto">
          <a:xfrm>
            <a:off x="2490923" y="1185100"/>
            <a:ext cx="568221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11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p>
          <a:p>
            <a:pPr lvl="0" algn="ctr" defTabSz="914400"/>
            <a:r>
              <a:rPr lang="en-CA" sz="1400" b="1" dirty="0" smtClean="0">
                <a:solidFill>
                  <a:srgbClr val="7B521B"/>
                </a:solidFill>
                <a:latin typeface="Arial" pitchFamily="34" charset="0"/>
                <a:cs typeface="Arial" pitchFamily="34" charset="0"/>
              </a:rPr>
              <a:t>(Continued)</a:t>
            </a:r>
            <a:endParaRPr kumimoji="0" lang="en-CA" sz="1400" b="0" i="0" u="none" strike="noStrike" cap="none" normalizeH="0" baseline="0" dirty="0" smtClean="0">
              <a:ln>
                <a:noFill/>
              </a:ln>
              <a:solidFill>
                <a:srgbClr val="7B521B"/>
              </a:solidFill>
              <a:effectLst/>
              <a:latin typeface="Arial" pitchFamily="34" charset="0"/>
              <a:cs typeface="Arial" pitchFamily="34" charset="0"/>
            </a:endParaRPr>
          </a:p>
        </p:txBody>
      </p:sp>
      <p:sp>
        <p:nvSpPr>
          <p:cNvPr id="58369" name="Rectangle 1"/>
          <p:cNvSpPr>
            <a:spLocks noChangeArrowheads="1"/>
          </p:cNvSpPr>
          <p:nvPr/>
        </p:nvSpPr>
        <p:spPr bwMode="auto">
          <a:xfrm>
            <a:off x="203201" y="1915485"/>
            <a:ext cx="4038599"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Applications for Assessors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Conceptual Data Model (Implementation) – 1993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Database Construction (Advanced) – 1993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for Data Processors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Conversion Strategies (Optimizing) – 1990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Database Design/Models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Data Base Development –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Enterprise Architecture and System Integration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1994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Implementation (Managing)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(Introduction) – 1984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Management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1988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Partnerships (Consensus Building Techniques) – 1993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Procurement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Program Management – 2004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ROI – 2012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Strategic Planning – 2008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Goals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of URISA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GPS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1994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GPS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(Hands-on) – 1996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GPS</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Imagery, and GIS –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GPS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(Introduction)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85"/>
              <a:tabLst>
                <a:tab pos="342900" algn="l"/>
                <a:tab pos="9144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Hardware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Alternatives for GIS and Office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p>
          <a:p>
            <a:pPr marL="228600" marR="0" lvl="0" indent="-228600" algn="l" defTabSz="914400" rtl="0" eaLnBrk="0" fontAlgn="base" latinLnBrk="0" hangingPunct="0">
              <a:lnSpc>
                <a:spcPct val="100000"/>
              </a:lnSpc>
              <a:spcBef>
                <a:spcPct val="0"/>
              </a:spcBef>
              <a:spcAft>
                <a:spcPct val="0"/>
              </a:spcAft>
              <a:buClrTx/>
              <a:buSzTx/>
              <a:tabLst>
                <a:tab pos="342900" algn="l"/>
                <a:tab pos="914400" algn="l"/>
              </a:tabLst>
            </a:pPr>
            <a:r>
              <a:rPr lang="en-CA" sz="1200" dirty="0" smtClean="0">
                <a:solidFill>
                  <a:srgbClr val="000000"/>
                </a:solidFill>
                <a:latin typeface="Arial" pitchFamily="34" charset="0"/>
                <a:ea typeface="Calibri" pitchFamily="34" charset="0"/>
                <a:cs typeface="Arial" pitchFamily="34" charset="0"/>
              </a:rPr>
              <a:t> </a:t>
            </a:r>
            <a:r>
              <a:rPr lang="en-CA" sz="1200" dirty="0" smtClean="0">
                <a:solidFill>
                  <a:srgbClr val="000000"/>
                </a:solidFill>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Automation</a:t>
            </a:r>
            <a:r>
              <a:rPr lang="en-CA" sz="1200" dirty="0" smtClean="0">
                <a:solidFill>
                  <a:srgbClr val="000000"/>
                </a:solidFill>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(Understanding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lang="en-CA" sz="1200" dirty="0" smtClean="0">
                <a:latin typeface="Arial"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–1992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58370" name="Rectangle 2"/>
          <p:cNvSpPr>
            <a:spLocks noChangeArrowheads="1"/>
          </p:cNvSpPr>
          <p:nvPr/>
        </p:nvSpPr>
        <p:spPr bwMode="auto">
          <a:xfrm>
            <a:off x="4381500" y="2014683"/>
            <a:ext cx="4800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Highway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Inventory and Maintenance –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Human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Element in Information Systems –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IGIS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Technology (Low Cost) – 1974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Information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Your Fingertips – 1985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Information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Benefits for Small Cities (Establishing)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Information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Management – 1965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Information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Systems Technology Transfer –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Interactive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Computer Graphics – 1982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Intergovernmental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Relations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Integrated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Information Systems – 1972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International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Exchanges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International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Information Systems – 1985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International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Technology for Development –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Internet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GIS – 1998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ISO </a:t>
            </a:r>
            <a:r>
              <a:rPr kumimoji="0" lang="en-CA" sz="12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Geostandards</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 2011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Land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Classification Detection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Land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Management Systems – 1984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Land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Records Modernization and the Multipurpose Cadastre –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1987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Law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Public Information Policy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0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Law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Enforcement and Criminal Justice Information Systems –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21</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032000" y="489855"/>
            <a:ext cx="6616701" cy="557893"/>
          </a:xfrm>
        </p:spPr>
        <p:txBody>
          <a:bodyPr/>
          <a:lstStyle/>
          <a:p>
            <a:pPr marL="0" algn="ctr">
              <a:buNone/>
            </a:pPr>
            <a:r>
              <a:rPr lang="en-CA" sz="1800" b="1" dirty="0" smtClean="0">
                <a:solidFill>
                  <a:srgbClr val="7B521B"/>
                </a:solidFill>
                <a:latin typeface="Arial Black" pitchFamily="34" charset="0"/>
              </a:rPr>
              <a:t>Table 4. Partial Listing of URISA Workshops in</a:t>
            </a:r>
            <a:r>
              <a:rPr lang="en-CA" sz="1800" dirty="0" smtClean="0">
                <a:solidFill>
                  <a:srgbClr val="7B521B"/>
                </a:solidFill>
                <a:latin typeface="Arial Black" pitchFamily="34" charset="0"/>
              </a:rPr>
              <a:t> </a:t>
            </a:r>
            <a:r>
              <a:rPr lang="en-CA" sz="1800" b="1" dirty="0" smtClean="0">
                <a:solidFill>
                  <a:srgbClr val="7B521B"/>
                </a:solidFill>
                <a:latin typeface="Arial Black" pitchFamily="34" charset="0"/>
              </a:rPr>
              <a:t>Alphabetical Order and Year of Initial Presentation</a:t>
            </a:r>
            <a:endParaRPr lang="en-CA" sz="1800" dirty="0">
              <a:solidFill>
                <a:srgbClr val="7B521B"/>
              </a:solidFill>
              <a:latin typeface="Arial Black" pitchFamily="34" charset="0"/>
            </a:endParaRPr>
          </a:p>
        </p:txBody>
      </p:sp>
      <p:sp>
        <p:nvSpPr>
          <p:cNvPr id="6" name="Rectangle 3"/>
          <p:cNvSpPr>
            <a:spLocks noChangeArrowheads="1"/>
          </p:cNvSpPr>
          <p:nvPr/>
        </p:nvSpPr>
        <p:spPr bwMode="auto">
          <a:xfrm>
            <a:off x="2490923" y="1185100"/>
            <a:ext cx="568221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11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p>
          <a:p>
            <a:pPr lvl="0" algn="ctr" defTabSz="914400"/>
            <a:r>
              <a:rPr lang="en-CA" sz="1400" b="1" dirty="0" smtClean="0">
                <a:solidFill>
                  <a:srgbClr val="7B521B"/>
                </a:solidFill>
                <a:latin typeface="Arial" pitchFamily="34" charset="0"/>
                <a:cs typeface="Arial" pitchFamily="34" charset="0"/>
              </a:rPr>
              <a:t>(Continued)</a:t>
            </a:r>
            <a:endParaRPr kumimoji="0" lang="en-CA" sz="1400" b="0" i="0" u="none" strike="noStrike" cap="none" normalizeH="0" baseline="0" dirty="0" smtClean="0">
              <a:ln>
                <a:noFill/>
              </a:ln>
              <a:solidFill>
                <a:srgbClr val="7B521B"/>
              </a:solidFill>
              <a:effectLst/>
              <a:latin typeface="Arial" pitchFamily="34" charset="0"/>
              <a:cs typeface="Arial" pitchFamily="34" charset="0"/>
            </a:endParaRPr>
          </a:p>
        </p:txBody>
      </p:sp>
      <p:sp>
        <p:nvSpPr>
          <p:cNvPr id="60417" name="Rectangle 1"/>
          <p:cNvSpPr>
            <a:spLocks noChangeArrowheads="1"/>
          </p:cNvSpPr>
          <p:nvPr/>
        </p:nvSpPr>
        <p:spPr bwMode="auto">
          <a:xfrm>
            <a:off x="196850" y="2044700"/>
            <a:ext cx="462915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Leadership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1988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CA" sz="12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LiDAR</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2006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Low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Cost IGIS Technology – 1974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Low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Cost Technology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Management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Topics in GIS Development – 1988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Managing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EDP Systems –1968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Map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design: Making Better Maps – 1992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Mapping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on the Macintosh –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Marketing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Information Services and Products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1985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Marketing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Management for Public Agencies – 1985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Metadata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1998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Micros</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How to Select and Procure – 1984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Microcomputer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Issues (Advanced) – 1984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Microcomputers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Transit Management – 1984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Microcomputers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for Local Government – 1982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Microcomputer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Techniques for Growth Management – 1987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Minicomputer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Applications – 1978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Minicomputers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Low-cost Data processing –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Minicomputers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and State and Local Government Data Processing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Model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Cities Applications and Developments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Multimedia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1991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27"/>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Multimedia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GIS and the Web –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60418" name="Rectangle 2"/>
          <p:cNvSpPr>
            <a:spLocks noChangeArrowheads="1"/>
          </p:cNvSpPr>
          <p:nvPr/>
        </p:nvSpPr>
        <p:spPr bwMode="auto">
          <a:xfrm>
            <a:off x="4749800" y="2074420"/>
            <a:ext cx="43815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Municipal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Information Systems Research – 1966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Municipal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Mapping &amp;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Geoprocessing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Systems – 1984</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NASA/NSF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Remote Sensing Forum – 2000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National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Spatial Data Infrastructure framework – 1998 </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National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Statistical Programs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Natural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Resources/Environmental Assessment: The  Minnesota Land Management </a:t>
            </a:r>
            <a:r>
              <a:rPr kumimoji="0" lang="en-CA" sz="1200" b="0" i="0" u="none" strike="noStrike" cap="none" normalizeH="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Information System – 1982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New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Directions in Urban Management: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Geoprocessing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and Data Base</a:t>
            </a:r>
            <a:r>
              <a:rPr kumimoji="0" lang="en-CA" sz="1200" b="0" i="0" u="none" strike="noStrike" cap="none" normalizeH="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Management – 1982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911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(Next Generation) – 2012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1980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Census Data Processing – 1982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Object-Oriented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GIS Technology (Introduction)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Object-Oriented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Spatio</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-Temporal Modeling – 2006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Open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Source GIS – 2005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Parcel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Mapping Fundamentals – 1991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Parcel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Mapping/GIS for Assessors –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Permit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Tracking and Development Monitoring – 1987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Photogrammetric</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Methods – 1986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Policy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Processes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Positioning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Accuracy Standards (New) – 2000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49"/>
              <a:tabLst>
                <a:tab pos="342900" algn="l"/>
                <a:tab pos="5715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Presentation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Skills – 1986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22</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032000" y="489855"/>
            <a:ext cx="6616701" cy="557893"/>
          </a:xfrm>
        </p:spPr>
        <p:txBody>
          <a:bodyPr/>
          <a:lstStyle/>
          <a:p>
            <a:pPr marL="0" algn="ctr">
              <a:buNone/>
            </a:pPr>
            <a:r>
              <a:rPr lang="en-CA" sz="1800" b="1" dirty="0" smtClean="0">
                <a:solidFill>
                  <a:srgbClr val="7B521B"/>
                </a:solidFill>
                <a:latin typeface="Arial Black" pitchFamily="34" charset="0"/>
              </a:rPr>
              <a:t>Table 4. Partial Listing of URISA Workshops in</a:t>
            </a:r>
            <a:r>
              <a:rPr lang="en-CA" sz="1800" dirty="0" smtClean="0">
                <a:solidFill>
                  <a:srgbClr val="7B521B"/>
                </a:solidFill>
                <a:latin typeface="Arial Black" pitchFamily="34" charset="0"/>
              </a:rPr>
              <a:t> </a:t>
            </a:r>
            <a:r>
              <a:rPr lang="en-CA" sz="1800" b="1" dirty="0" smtClean="0">
                <a:solidFill>
                  <a:srgbClr val="7B521B"/>
                </a:solidFill>
                <a:latin typeface="Arial Black" pitchFamily="34" charset="0"/>
              </a:rPr>
              <a:t>Alphabetical Order and Year of Initial Presentation</a:t>
            </a:r>
            <a:endParaRPr lang="en-CA" sz="1800" dirty="0">
              <a:solidFill>
                <a:srgbClr val="7B521B"/>
              </a:solidFill>
              <a:latin typeface="Arial Black" pitchFamily="34" charset="0"/>
            </a:endParaRPr>
          </a:p>
        </p:txBody>
      </p:sp>
      <p:sp>
        <p:nvSpPr>
          <p:cNvPr id="6" name="Rectangle 3"/>
          <p:cNvSpPr>
            <a:spLocks noChangeArrowheads="1"/>
          </p:cNvSpPr>
          <p:nvPr/>
        </p:nvSpPr>
        <p:spPr bwMode="auto">
          <a:xfrm>
            <a:off x="2490923" y="1185100"/>
            <a:ext cx="568221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defTabSz="914400"/>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r>
              <a:rPr lang="en-CA" sz="1600" b="1" dirty="0" smtClean="0">
                <a:solidFill>
                  <a:srgbClr val="7B521B"/>
                </a:solidFill>
              </a:rPr>
              <a:t>From Chapter 11 of </a:t>
            </a:r>
            <a:r>
              <a:rPr lang="en-CA" sz="1600" b="1" i="1" dirty="0" smtClean="0">
                <a:solidFill>
                  <a:srgbClr val="7B521B"/>
                </a:solidFill>
              </a:rPr>
              <a:t>Foundations</a:t>
            </a:r>
            <a:r>
              <a:rPr kumimoji="0" lang="en-CA" sz="1600" b="1" i="0" u="none" strike="noStrike" cap="none" normalizeH="0" baseline="0" dirty="0" smtClean="0">
                <a:ln>
                  <a:noFill/>
                </a:ln>
                <a:solidFill>
                  <a:srgbClr val="7B521B"/>
                </a:solidFill>
                <a:effectLst/>
                <a:latin typeface="Arial" pitchFamily="34" charset="0"/>
                <a:ea typeface="Calibri" pitchFamily="34" charset="0"/>
                <a:cs typeface="Arial" pitchFamily="34" charset="0"/>
              </a:rPr>
              <a:t>)</a:t>
            </a:r>
          </a:p>
          <a:p>
            <a:pPr lvl="0" algn="ctr" defTabSz="914400"/>
            <a:r>
              <a:rPr lang="en-CA" sz="1400" b="1" dirty="0" smtClean="0">
                <a:solidFill>
                  <a:srgbClr val="7B521B"/>
                </a:solidFill>
                <a:latin typeface="Arial" pitchFamily="34" charset="0"/>
                <a:cs typeface="Arial" pitchFamily="34" charset="0"/>
              </a:rPr>
              <a:t>(Continued)</a:t>
            </a:r>
            <a:endParaRPr kumimoji="0" lang="en-CA" sz="1400" b="0" i="0" u="none" strike="noStrike" cap="none" normalizeH="0" baseline="0" dirty="0" smtClean="0">
              <a:ln>
                <a:noFill/>
              </a:ln>
              <a:solidFill>
                <a:srgbClr val="7B521B"/>
              </a:solidFill>
              <a:effectLst/>
              <a:latin typeface="Arial" pitchFamily="34" charset="0"/>
              <a:cs typeface="Arial" pitchFamily="34" charset="0"/>
            </a:endParaRPr>
          </a:p>
        </p:txBody>
      </p:sp>
      <p:sp>
        <p:nvSpPr>
          <p:cNvPr id="62465" name="Rectangle 1"/>
          <p:cNvSpPr>
            <a:spLocks noChangeArrowheads="1"/>
          </p:cNvSpPr>
          <p:nvPr/>
        </p:nvSpPr>
        <p:spPr bwMode="auto">
          <a:xfrm>
            <a:off x="204923" y="2039779"/>
            <a:ext cx="441960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Procurement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Contract Management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Project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Management – 1999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Public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Access and Privacy – 1985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Public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Public Access, Privacy, and Security – 2004 </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Public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Information: Legal Issues – 1988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Public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Finance – 1975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Public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Information for the People: Issues about Access – 1985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Public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Participation GIS – 2006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Public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Safety – 1988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Public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Works –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Quality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Management – 2007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Quality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Spatial Data – 2007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Recreation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and Parks – 1976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Re-Engineering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Government – 1996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Remote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Sensing for Urban and Regional Applications – 2000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Research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Fundamentals – 2005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Role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of Computers – 1967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Role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of Models in Setting Values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1966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Security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Small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Area Data – 1965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68"/>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Small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Area Modelling – 1990</a:t>
            </a:r>
          </a:p>
        </p:txBody>
      </p:sp>
      <p:sp>
        <p:nvSpPr>
          <p:cNvPr id="62466" name="Rectangle 2"/>
          <p:cNvSpPr>
            <a:spLocks noChangeArrowheads="1"/>
          </p:cNvSpPr>
          <p:nvPr/>
        </p:nvSpPr>
        <p:spPr bwMode="auto">
          <a:xfrm>
            <a:off x="4655239" y="2032913"/>
            <a:ext cx="441960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indent="-228600" defTabSz="914400">
              <a:buFont typeface="+mj-lt"/>
              <a:buAutoNum type="arabicPeriod" startAt="189"/>
              <a:tabLst>
                <a:tab pos="228600" algn="l"/>
              </a:tabLst>
            </a:pPr>
            <a:r>
              <a:rPr lang="en-CA" sz="1200" dirty="0" smtClean="0">
                <a:solidFill>
                  <a:srgbClr val="000000"/>
                </a:solidFill>
                <a:latin typeface="Arial" pitchFamily="34" charset="0"/>
                <a:ea typeface="Calibri" pitchFamily="34" charset="0"/>
                <a:cs typeface="Arial" pitchFamily="34" charset="0"/>
              </a:rPr>
              <a:t> Social </a:t>
            </a:r>
            <a:r>
              <a:rPr lang="en-CA" sz="1200" dirty="0" smtClean="0">
                <a:solidFill>
                  <a:srgbClr val="000000"/>
                </a:solidFill>
                <a:latin typeface="Arial" pitchFamily="34" charset="0"/>
                <a:ea typeface="Calibri" pitchFamily="34" charset="0"/>
                <a:cs typeface="Arial" pitchFamily="34" charset="0"/>
              </a:rPr>
              <a:t>Indicators – 1973</a:t>
            </a:r>
            <a:endParaRPr lang="en-CA" sz="1200" dirty="0" smtClean="0">
              <a:latin typeface="Arial" pitchFamily="34" charset="0"/>
              <a:cs typeface="Arial" pitchFamily="34" charset="0"/>
            </a:endParaRPr>
          </a:p>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Spatial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Analysis (Introduction) –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Spatial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Transfer Standard – 1998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SQL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Relational Basics for GIS – 1991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Small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Area Data – 1965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Standards/Geographic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Base File – 1973</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Statistics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Canada 1996 Census –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Systems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Assessment and Performance Measurement – 1977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Telecommunications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Strategies – 1987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3-D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Visualization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2003 </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3-D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Geospatial – 2005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Transferability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1972</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Transportation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Spatial Database – 2006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Urban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Regional Information Systems –1968</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Urban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Data Needs – 1966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Urban </a:t>
            </a:r>
            <a:r>
              <a:rPr kumimoji="0" lang="en-CA" sz="1200" b="0" i="0" u="none" strike="noStrike" cap="none" normalizeH="0" baseline="0" dirty="0" err="1" smtClean="0">
                <a:ln>
                  <a:noFill/>
                </a:ln>
                <a:solidFill>
                  <a:srgbClr val="000000"/>
                </a:solidFill>
                <a:effectLst/>
                <a:latin typeface="Arial" pitchFamily="34" charset="0"/>
                <a:ea typeface="Calibri" pitchFamily="34" charset="0"/>
                <a:cs typeface="Arial" pitchFamily="34" charset="0"/>
              </a:rPr>
              <a:t>Geoprocessing</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New Technologies – 1986</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Urban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Information Systems for Economic Development – 1989</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Urban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Simulation – 1965</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USAC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Transferability Accomplishments – 1971</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 Vertical </a:t>
            </a:r>
            <a:r>
              <a:rPr kumimoji="0" lang="en-CA" sz="12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and Horizontal Data Linkages – 1970</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startAt="189"/>
              <a:tabLst>
                <a:tab pos="228600" algn="l"/>
              </a:tabLst>
            </a:pP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Virtual </a:t>
            </a:r>
            <a:r>
              <a:rPr kumimoji="0" lang="en-CA"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Reality Nets – 1997</a:t>
            </a:r>
            <a:endParaRPr kumimoji="0" lang="en-C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23</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108199" y="436707"/>
            <a:ext cx="6616701" cy="934893"/>
          </a:xfrm>
        </p:spPr>
        <p:txBody>
          <a:bodyPr/>
          <a:lstStyle/>
          <a:p>
            <a:pPr algn="ctr">
              <a:buNone/>
            </a:pPr>
            <a:r>
              <a:rPr lang="en-CA" sz="2300" b="1" dirty="0" smtClean="0">
                <a:solidFill>
                  <a:srgbClr val="7B521B"/>
                </a:solidFill>
                <a:latin typeface="Arial Black" pitchFamily="34" charset="0"/>
              </a:rPr>
              <a:t>CELEBRATING AND SALUTING </a:t>
            </a:r>
          </a:p>
          <a:p>
            <a:pPr algn="ctr">
              <a:buNone/>
            </a:pPr>
            <a:r>
              <a:rPr lang="en-CA" sz="2300" b="1" dirty="0" smtClean="0">
                <a:solidFill>
                  <a:srgbClr val="7B521B"/>
                </a:solidFill>
                <a:latin typeface="Arial Black" pitchFamily="34" charset="0"/>
              </a:rPr>
              <a:t>URISA’S </a:t>
            </a:r>
            <a:r>
              <a:rPr lang="en-CA" sz="2300" b="1" dirty="0" smtClean="0">
                <a:solidFill>
                  <a:srgbClr val="7B521B"/>
                </a:solidFill>
                <a:latin typeface="Arial Black" pitchFamily="34" charset="0"/>
              </a:rPr>
              <a:t>DOMAIN COVERAGE</a:t>
            </a:r>
            <a:endParaRPr lang="en-CA" sz="2300" dirty="0">
              <a:solidFill>
                <a:srgbClr val="7B521B"/>
              </a:solidFill>
              <a:latin typeface="Arial Black" pitchFamily="34" charset="0"/>
            </a:endParaRPr>
          </a:p>
        </p:txBody>
      </p:sp>
      <p:sp>
        <p:nvSpPr>
          <p:cNvPr id="7" name="TextBox 6"/>
          <p:cNvSpPr txBox="1"/>
          <p:nvPr/>
        </p:nvSpPr>
        <p:spPr>
          <a:xfrm>
            <a:off x="1012825" y="2463800"/>
            <a:ext cx="7239000" cy="2215991"/>
          </a:xfrm>
          <a:prstGeom prst="rect">
            <a:avLst/>
          </a:prstGeom>
          <a:noFill/>
        </p:spPr>
        <p:txBody>
          <a:bodyPr wrap="square" rtlCol="0">
            <a:spAutoFit/>
          </a:bodyPr>
          <a:lstStyle/>
          <a:p>
            <a:pPr algn="just">
              <a:lnSpc>
                <a:spcPct val="150000"/>
              </a:lnSpc>
            </a:pPr>
            <a:r>
              <a:rPr lang="en-CA" sz="2000" dirty="0" smtClean="0"/>
              <a:t>The list of domains covered is extraordinary, and represents a presence in virtually every foundation comprising the field of urban and regional information systems and geographic information systems and science.</a:t>
            </a:r>
          </a:p>
          <a:p>
            <a:pPr algn="just"/>
            <a:endParaRPr lang="en-CA" dirty="0"/>
          </a:p>
        </p:txBody>
      </p:sp>
      <p:sp>
        <p:nvSpPr>
          <p:cNvPr id="11" name="Slide Number Placeholder 5"/>
          <p:cNvSpPr txBox="1">
            <a:spLocks/>
          </p:cNvSpPr>
          <p:nvPr/>
        </p:nvSpPr>
        <p:spPr>
          <a:xfrm>
            <a:off x="6959600" y="6534150"/>
            <a:ext cx="2133600" cy="365125"/>
          </a:xfrm>
          <a:prstGeom prst="rect">
            <a:avLst/>
          </a:prstGeom>
        </p:spPr>
        <p:txBody>
          <a:bodyPr vert="horz" wrap="square" lIns="91440" tIns="45720" rIns="91440" bIns="45720" numCol="1" anchor="ctr"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7AE0B48-4085-4E02-ABB6-241E760FA358}" type="slidenum">
              <a:rPr kumimoji="0" lang="en-US" sz="1400" b="1" i="0" u="none" strike="noStrike" kern="1200" cap="none" spc="0" normalizeH="0" baseline="0" noProof="0" smtClean="0">
                <a:ln>
                  <a:noFill/>
                </a:ln>
                <a:solidFill>
                  <a:schemeClr val="accent6">
                    <a:lumMod val="50000"/>
                  </a:schemeClr>
                </a:solidFill>
                <a:effectLst/>
                <a:uLnTx/>
                <a:uFillTx/>
                <a:latin typeface="Calibri" pitchFamily="34" charset="0"/>
                <a:ea typeface="ヒラギノ角ゴ Pro W3" pitchFamily="-1"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24</a:t>
            </a:fld>
            <a:endParaRPr kumimoji="0" lang="en-US" sz="1400" b="1" i="0" u="none" strike="noStrike" kern="1200" cap="none" spc="0" normalizeH="0" baseline="0" noProof="0" dirty="0">
              <a:ln>
                <a:noFill/>
              </a:ln>
              <a:solidFill>
                <a:schemeClr val="accent6">
                  <a:lumMod val="50000"/>
                </a:schemeClr>
              </a:solidFill>
              <a:effectLst/>
              <a:uLnTx/>
              <a:uFillTx/>
              <a:latin typeface="Calibri" pitchFamily="34" charset="0"/>
              <a:ea typeface="ヒラギノ角ゴ Pro W3" pitchFamily="-1" charset="-128"/>
              <a:cs typeface="+mn-cs"/>
            </a:endParaRPr>
          </a:p>
        </p:txBody>
      </p:sp>
      <p:sp>
        <p:nvSpPr>
          <p:cNvPr id="6" name="TextBox 5"/>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108199" y="436707"/>
            <a:ext cx="6616701" cy="934893"/>
          </a:xfrm>
        </p:spPr>
        <p:txBody>
          <a:bodyPr/>
          <a:lstStyle/>
          <a:p>
            <a:pPr algn="ctr">
              <a:buNone/>
            </a:pPr>
            <a:r>
              <a:rPr lang="en-CA" sz="2300" b="1" dirty="0" smtClean="0">
                <a:solidFill>
                  <a:srgbClr val="7B521B"/>
                </a:solidFill>
                <a:latin typeface="Arial Black" pitchFamily="34" charset="0"/>
              </a:rPr>
              <a:t>CELEBRATING AND SALUTING </a:t>
            </a:r>
          </a:p>
          <a:p>
            <a:pPr algn="ctr">
              <a:buNone/>
            </a:pPr>
            <a:r>
              <a:rPr lang="en-CA" sz="2300" b="1" dirty="0" smtClean="0">
                <a:solidFill>
                  <a:srgbClr val="7B521B"/>
                </a:solidFill>
                <a:latin typeface="Arial Black" pitchFamily="34" charset="0"/>
              </a:rPr>
              <a:t>URISA’S SPECIAL INTEREST GROUPS</a:t>
            </a:r>
            <a:endParaRPr lang="en-CA" sz="2300" dirty="0">
              <a:solidFill>
                <a:srgbClr val="7B521B"/>
              </a:solidFill>
              <a:latin typeface="Arial Black" pitchFamily="34" charset="0"/>
            </a:endParaRPr>
          </a:p>
        </p:txBody>
      </p:sp>
      <p:sp>
        <p:nvSpPr>
          <p:cNvPr id="7" name="TextBox 6"/>
          <p:cNvSpPr txBox="1"/>
          <p:nvPr/>
        </p:nvSpPr>
        <p:spPr>
          <a:xfrm>
            <a:off x="1003300" y="2463800"/>
            <a:ext cx="7239000" cy="2764859"/>
          </a:xfrm>
          <a:prstGeom prst="rect">
            <a:avLst/>
          </a:prstGeom>
          <a:noFill/>
        </p:spPr>
        <p:txBody>
          <a:bodyPr wrap="square" rtlCol="0">
            <a:spAutoFit/>
          </a:bodyPr>
          <a:lstStyle/>
          <a:p>
            <a:pPr algn="just">
              <a:lnSpc>
                <a:spcPct val="150000"/>
              </a:lnSpc>
            </a:pPr>
            <a:r>
              <a:rPr lang="en-CA" sz="2000" dirty="0" smtClean="0"/>
              <a:t>The list of special interest groups by name, time of inception, and duration in  points to an organization at the front end of education, research, training, and applications in many of the core aspects of urban and regional information systems and geographic information systems and science.</a:t>
            </a:r>
          </a:p>
          <a:p>
            <a:pPr algn="just">
              <a:lnSpc>
                <a:spcPct val="150000"/>
              </a:lnSpc>
            </a:pPr>
            <a:endParaRPr lang="en-CA" dirty="0"/>
          </a:p>
        </p:txBody>
      </p:sp>
      <p:sp>
        <p:nvSpPr>
          <p:cNvPr id="9" name="Slide Number Placeholder 5"/>
          <p:cNvSpPr txBox="1">
            <a:spLocks/>
          </p:cNvSpPr>
          <p:nvPr/>
        </p:nvSpPr>
        <p:spPr>
          <a:xfrm>
            <a:off x="6959600" y="6534150"/>
            <a:ext cx="2133600" cy="365125"/>
          </a:xfrm>
          <a:prstGeom prst="rect">
            <a:avLst/>
          </a:prstGeom>
        </p:spPr>
        <p:txBody>
          <a:bodyPr vert="horz" wrap="square" lIns="91440" tIns="45720" rIns="91440" bIns="45720" numCol="1" anchor="ctr"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7AE0B48-4085-4E02-ABB6-241E760FA358}" type="slidenum">
              <a:rPr kumimoji="0" lang="en-US" sz="1400" b="1" i="0" u="none" strike="noStrike" kern="1200" cap="none" spc="0" normalizeH="0" baseline="0" noProof="0" smtClean="0">
                <a:ln>
                  <a:noFill/>
                </a:ln>
                <a:solidFill>
                  <a:schemeClr val="accent6">
                    <a:lumMod val="50000"/>
                  </a:schemeClr>
                </a:solidFill>
                <a:effectLst/>
                <a:uLnTx/>
                <a:uFillTx/>
                <a:latin typeface="Calibri" pitchFamily="34" charset="0"/>
                <a:ea typeface="ヒラギノ角ゴ Pro W3" pitchFamily="-1"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25</a:t>
            </a:fld>
            <a:endParaRPr kumimoji="0" lang="en-US" sz="1400" b="1" i="0" u="none" strike="noStrike" kern="1200" cap="none" spc="0" normalizeH="0" baseline="0" noProof="0" dirty="0">
              <a:ln>
                <a:noFill/>
              </a:ln>
              <a:solidFill>
                <a:schemeClr val="accent6">
                  <a:lumMod val="50000"/>
                </a:schemeClr>
              </a:solidFill>
              <a:effectLst/>
              <a:uLnTx/>
              <a:uFillTx/>
              <a:latin typeface="Calibri" pitchFamily="34" charset="0"/>
              <a:ea typeface="ヒラギノ角ゴ Pro W3" pitchFamily="-1" charset="-128"/>
              <a:cs typeface="+mn-cs"/>
            </a:endParaRPr>
          </a:p>
        </p:txBody>
      </p:sp>
      <p:sp>
        <p:nvSpPr>
          <p:cNvPr id="6" name="TextBox 5"/>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108199" y="436707"/>
            <a:ext cx="6616701" cy="934893"/>
          </a:xfrm>
        </p:spPr>
        <p:txBody>
          <a:bodyPr/>
          <a:lstStyle/>
          <a:p>
            <a:pPr algn="ctr">
              <a:buNone/>
            </a:pPr>
            <a:r>
              <a:rPr lang="en-CA" sz="2300" b="1" dirty="0" smtClean="0">
                <a:solidFill>
                  <a:srgbClr val="7B521B"/>
                </a:solidFill>
                <a:latin typeface="Arial Black" pitchFamily="34" charset="0"/>
              </a:rPr>
              <a:t>CELEBRATING AND SALUTING </a:t>
            </a:r>
          </a:p>
          <a:p>
            <a:pPr algn="ctr">
              <a:buNone/>
            </a:pPr>
            <a:r>
              <a:rPr lang="en-CA" sz="2300" b="1" dirty="0" smtClean="0">
                <a:solidFill>
                  <a:srgbClr val="7B521B"/>
                </a:solidFill>
                <a:latin typeface="Arial Black" pitchFamily="34" charset="0"/>
              </a:rPr>
              <a:t>URISA’S WORKSHOPS</a:t>
            </a:r>
            <a:endParaRPr lang="en-CA" sz="2300" dirty="0">
              <a:solidFill>
                <a:srgbClr val="7B521B"/>
              </a:solidFill>
              <a:latin typeface="Arial Black" pitchFamily="34" charset="0"/>
            </a:endParaRPr>
          </a:p>
        </p:txBody>
      </p:sp>
      <p:sp>
        <p:nvSpPr>
          <p:cNvPr id="7" name="TextBox 6"/>
          <p:cNvSpPr txBox="1"/>
          <p:nvPr/>
        </p:nvSpPr>
        <p:spPr>
          <a:xfrm>
            <a:off x="1012825" y="2463800"/>
            <a:ext cx="7239000" cy="3226524"/>
          </a:xfrm>
          <a:prstGeom prst="rect">
            <a:avLst/>
          </a:prstGeom>
          <a:noFill/>
        </p:spPr>
        <p:txBody>
          <a:bodyPr wrap="square" rtlCol="0">
            <a:spAutoFit/>
          </a:bodyPr>
          <a:lstStyle/>
          <a:p>
            <a:pPr algn="just">
              <a:lnSpc>
                <a:spcPct val="150000"/>
              </a:lnSpc>
            </a:pPr>
            <a:r>
              <a:rPr lang="en-CA" sz="2000" dirty="0" smtClean="0"/>
              <a:t>The list of workshops by name and time of inception in Table 4 testifies to an  organization at the leading edge of defining, designing, and implementing the foundations of education, research, training, and applications in many of the core aspects of urban and regional information systems and geographic information systems and science.</a:t>
            </a:r>
          </a:p>
          <a:p>
            <a:pPr algn="just">
              <a:lnSpc>
                <a:spcPct val="150000"/>
              </a:lnSpc>
            </a:pPr>
            <a:endParaRPr lang="en-CA" dirty="0"/>
          </a:p>
        </p:txBody>
      </p:sp>
      <p:sp>
        <p:nvSpPr>
          <p:cNvPr id="6" name="Slide Number Placeholder 5"/>
          <p:cNvSpPr txBox="1">
            <a:spLocks/>
          </p:cNvSpPr>
          <p:nvPr/>
        </p:nvSpPr>
        <p:spPr>
          <a:xfrm>
            <a:off x="6959600" y="6534150"/>
            <a:ext cx="2133600" cy="365125"/>
          </a:xfrm>
          <a:prstGeom prst="rect">
            <a:avLst/>
          </a:prstGeom>
        </p:spPr>
        <p:txBody>
          <a:bodyPr vert="horz" wrap="square" lIns="91440" tIns="45720" rIns="91440" bIns="45720" numCol="1" anchor="ctr"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7AE0B48-4085-4E02-ABB6-241E760FA358}" type="slidenum">
              <a:rPr kumimoji="0" lang="en-US" sz="1400" b="1" i="0" u="none" strike="noStrike" kern="1200" cap="none" spc="0" normalizeH="0" baseline="0" noProof="0" smtClean="0">
                <a:ln>
                  <a:noFill/>
                </a:ln>
                <a:solidFill>
                  <a:schemeClr val="accent6">
                    <a:lumMod val="50000"/>
                  </a:schemeClr>
                </a:solidFill>
                <a:effectLst/>
                <a:uLnTx/>
                <a:uFillTx/>
                <a:latin typeface="Calibri" pitchFamily="34" charset="0"/>
                <a:ea typeface="ヒラギノ角ゴ Pro W3" pitchFamily="-1"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26</a:t>
            </a:fld>
            <a:endParaRPr kumimoji="0" lang="en-US" sz="1400" b="1" i="0" u="none" strike="noStrike" kern="1200" cap="none" spc="0" normalizeH="0" baseline="0" noProof="0" dirty="0">
              <a:ln>
                <a:noFill/>
              </a:ln>
              <a:solidFill>
                <a:schemeClr val="accent6">
                  <a:lumMod val="50000"/>
                </a:schemeClr>
              </a:solidFill>
              <a:effectLst/>
              <a:uLnTx/>
              <a:uFillTx/>
              <a:latin typeface="Calibri" pitchFamily="34" charset="0"/>
              <a:ea typeface="ヒラギノ角ゴ Pro W3" pitchFamily="-1" charset="-128"/>
              <a:cs typeface="+mn-cs"/>
            </a:endParaRPr>
          </a:p>
        </p:txBody>
      </p:sp>
      <p:sp>
        <p:nvSpPr>
          <p:cNvPr id="9" name="TextBox 8"/>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095499" y="622300"/>
            <a:ext cx="6616701" cy="680893"/>
          </a:xfrm>
        </p:spPr>
        <p:txBody>
          <a:bodyPr/>
          <a:lstStyle/>
          <a:p>
            <a:pPr algn="ctr">
              <a:buNone/>
            </a:pPr>
            <a:r>
              <a:rPr lang="en-CA" sz="3000" b="1" dirty="0" smtClean="0">
                <a:solidFill>
                  <a:srgbClr val="7B521B"/>
                </a:solidFill>
                <a:latin typeface="Arial Black" pitchFamily="34" charset="0"/>
              </a:rPr>
              <a:t>SALUTE TO URISA</a:t>
            </a:r>
            <a:endParaRPr lang="en-CA" sz="3000" dirty="0">
              <a:solidFill>
                <a:srgbClr val="7B521B"/>
              </a:solidFill>
              <a:latin typeface="Arial Black" pitchFamily="34" charset="0"/>
            </a:endParaRPr>
          </a:p>
        </p:txBody>
      </p:sp>
      <p:sp>
        <p:nvSpPr>
          <p:cNvPr id="7" name="TextBox 6"/>
          <p:cNvSpPr txBox="1"/>
          <p:nvPr/>
        </p:nvSpPr>
        <p:spPr>
          <a:xfrm>
            <a:off x="1012825" y="2463800"/>
            <a:ext cx="7239000" cy="3323987"/>
          </a:xfrm>
          <a:prstGeom prst="rect">
            <a:avLst/>
          </a:prstGeom>
          <a:noFill/>
        </p:spPr>
        <p:txBody>
          <a:bodyPr wrap="square" rtlCol="0">
            <a:spAutoFit/>
          </a:bodyPr>
          <a:lstStyle/>
          <a:p>
            <a:pPr algn="just">
              <a:lnSpc>
                <a:spcPct val="150000"/>
              </a:lnSpc>
            </a:pPr>
            <a:r>
              <a:rPr lang="en-CA" sz="2000" dirty="0" smtClean="0"/>
              <a:t>It is appropriate to close this presentation by saluting URISA in recognition of the role it played and continues to play in providing the venue behind the domains, special interest groups, and workshops, and the numerous other accomplishments which are identified in chapters throughout </a:t>
            </a:r>
            <a:r>
              <a:rPr lang="en-CA" sz="2000" i="1" dirty="0" smtClean="0"/>
              <a:t>Foundations of Urban and Regional Information Systems and Geographic Information Systems and </a:t>
            </a:r>
            <a:r>
              <a:rPr lang="en-CA" sz="2000" i="1" dirty="0" smtClean="0"/>
              <a:t>Science.</a:t>
            </a:r>
            <a:endParaRPr lang="en-CA" sz="2000" dirty="0" smtClean="0"/>
          </a:p>
        </p:txBody>
      </p:sp>
      <p:sp>
        <p:nvSpPr>
          <p:cNvPr id="6" name="Slide Number Placeholder 5"/>
          <p:cNvSpPr txBox="1">
            <a:spLocks/>
          </p:cNvSpPr>
          <p:nvPr/>
        </p:nvSpPr>
        <p:spPr>
          <a:xfrm>
            <a:off x="6959600" y="6534150"/>
            <a:ext cx="2133600" cy="365125"/>
          </a:xfrm>
          <a:prstGeom prst="rect">
            <a:avLst/>
          </a:prstGeom>
        </p:spPr>
        <p:txBody>
          <a:bodyPr vert="horz" wrap="square" lIns="91440" tIns="45720" rIns="91440" bIns="45720" numCol="1" anchor="ctr"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7AE0B48-4085-4E02-ABB6-241E760FA358}" type="slidenum">
              <a:rPr kumimoji="0" lang="en-US" sz="1400" b="1" i="0" u="none" strike="noStrike" kern="1200" cap="none" spc="0" normalizeH="0" baseline="0" noProof="0" smtClean="0">
                <a:ln>
                  <a:noFill/>
                </a:ln>
                <a:solidFill>
                  <a:schemeClr val="accent6">
                    <a:lumMod val="50000"/>
                  </a:schemeClr>
                </a:solidFill>
                <a:effectLst/>
                <a:uLnTx/>
                <a:uFillTx/>
                <a:latin typeface="Calibri" pitchFamily="34" charset="0"/>
                <a:ea typeface="ヒラギノ角ゴ Pro W3" pitchFamily="-1"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27</a:t>
            </a:fld>
            <a:endParaRPr kumimoji="0" lang="en-US" sz="1400" b="1" i="0" u="none" strike="noStrike" kern="1200" cap="none" spc="0" normalizeH="0" baseline="0" noProof="0" dirty="0">
              <a:ln>
                <a:noFill/>
              </a:ln>
              <a:solidFill>
                <a:schemeClr val="accent6">
                  <a:lumMod val="50000"/>
                </a:schemeClr>
              </a:solidFill>
              <a:effectLst/>
              <a:uLnTx/>
              <a:uFillTx/>
              <a:latin typeface="Calibri" pitchFamily="34" charset="0"/>
              <a:ea typeface="ヒラギノ角ゴ Pro W3" pitchFamily="-1" charset="-128"/>
              <a:cs typeface="+mn-cs"/>
            </a:endParaRPr>
          </a:p>
        </p:txBody>
      </p:sp>
      <p:sp>
        <p:nvSpPr>
          <p:cNvPr id="10" name="TextBox 9"/>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2044699" y="571500"/>
            <a:ext cx="6616701" cy="680893"/>
          </a:xfrm>
        </p:spPr>
        <p:txBody>
          <a:bodyPr/>
          <a:lstStyle/>
          <a:p>
            <a:pPr algn="ctr">
              <a:buNone/>
            </a:pPr>
            <a:r>
              <a:rPr lang="en-CA" sz="2600" b="1" dirty="0" smtClean="0">
                <a:solidFill>
                  <a:srgbClr val="7B521B"/>
                </a:solidFill>
                <a:latin typeface="Arial Black" pitchFamily="34" charset="0"/>
              </a:rPr>
              <a:t>CLOSING WORDS OF </a:t>
            </a:r>
          </a:p>
          <a:p>
            <a:pPr algn="ctr">
              <a:buNone/>
            </a:pPr>
            <a:r>
              <a:rPr lang="en-CA" sz="3800" b="1" i="1" dirty="0" smtClean="0">
                <a:solidFill>
                  <a:schemeClr val="accent6">
                    <a:lumMod val="50000"/>
                  </a:schemeClr>
                </a:solidFill>
                <a:effectLst>
                  <a:outerShdw blurRad="38100" dist="38100" dir="2700000" algn="tl">
                    <a:srgbClr val="000000">
                      <a:alpha val="43137"/>
                    </a:srgbClr>
                  </a:outerShdw>
                </a:effectLst>
                <a:latin typeface="Arial Black" pitchFamily="34" charset="0"/>
              </a:rPr>
              <a:t>INSPIRATION</a:t>
            </a:r>
            <a:endParaRPr lang="en-CA" sz="3800" i="1" dirty="0">
              <a:solidFill>
                <a:schemeClr val="accent6">
                  <a:lumMod val="50000"/>
                </a:schemeClr>
              </a:solidFill>
              <a:effectLst>
                <a:outerShdw blurRad="38100" dist="38100" dir="2700000" algn="tl">
                  <a:srgbClr val="000000">
                    <a:alpha val="43137"/>
                  </a:srgbClr>
                </a:outerShdw>
              </a:effectLst>
              <a:latin typeface="Arial Black" pitchFamily="34" charset="0"/>
            </a:endParaRPr>
          </a:p>
        </p:txBody>
      </p:sp>
      <p:sp>
        <p:nvSpPr>
          <p:cNvPr id="7" name="TextBox 6"/>
          <p:cNvSpPr txBox="1"/>
          <p:nvPr/>
        </p:nvSpPr>
        <p:spPr>
          <a:xfrm>
            <a:off x="1069975" y="2463800"/>
            <a:ext cx="7239000" cy="3208571"/>
          </a:xfrm>
          <a:prstGeom prst="rect">
            <a:avLst/>
          </a:prstGeom>
          <a:noFill/>
        </p:spPr>
        <p:txBody>
          <a:bodyPr wrap="square" rtlCol="0">
            <a:spAutoFit/>
          </a:bodyPr>
          <a:lstStyle/>
          <a:p>
            <a:pPr>
              <a:lnSpc>
                <a:spcPct val="150000"/>
              </a:lnSpc>
            </a:pPr>
            <a:r>
              <a:rPr lang="en-CA" sz="2000" dirty="0" smtClean="0"/>
              <a:t>For those who sign on to sustain what this project started, I take my departure by sharing these words of inspiration:</a:t>
            </a:r>
          </a:p>
          <a:p>
            <a:pPr algn="just">
              <a:lnSpc>
                <a:spcPct val="150000"/>
              </a:lnSpc>
              <a:spcBef>
                <a:spcPts val="900"/>
              </a:spcBef>
              <a:spcAft>
                <a:spcPts val="900"/>
              </a:spcAft>
            </a:pPr>
            <a:r>
              <a:rPr lang="pt-PT" sz="2000" b="1" i="1" dirty="0" smtClean="0"/>
              <a:t>            </a:t>
            </a:r>
            <a:r>
              <a:rPr lang="pt-PT" sz="2000" b="1" i="1" dirty="0" smtClean="0">
                <a:effectLst>
                  <a:outerShdw blurRad="38100" dist="38100" dir="2700000" algn="tl">
                    <a:srgbClr val="000000">
                      <a:alpha val="43137"/>
                    </a:srgbClr>
                  </a:outerShdw>
                </a:effectLst>
              </a:rPr>
              <a:t>Relish </a:t>
            </a:r>
            <a:r>
              <a:rPr lang="pt-PT" sz="2000" b="1" i="1" dirty="0" smtClean="0">
                <a:effectLst>
                  <a:outerShdw blurRad="38100" dist="38100" dir="2700000" algn="tl">
                    <a:srgbClr val="000000">
                      <a:alpha val="43137"/>
                    </a:srgbClr>
                  </a:outerShdw>
                </a:effectLst>
              </a:rPr>
              <a:t>the challenge, </a:t>
            </a:r>
            <a:r>
              <a:rPr lang="en-NZ" sz="2000" b="1" i="1" dirty="0" smtClean="0">
                <a:effectLst>
                  <a:outerShdw blurRad="38100" dist="38100" dir="2700000" algn="tl">
                    <a:srgbClr val="000000">
                      <a:alpha val="43137"/>
                    </a:srgbClr>
                  </a:outerShdw>
                </a:effectLst>
              </a:rPr>
              <a:t>Seize the opportunity.</a:t>
            </a:r>
            <a:r>
              <a:rPr lang="pt-PT" sz="2000" b="1" dirty="0" smtClean="0">
                <a:effectLst>
                  <a:outerShdw blurRad="38100" dist="38100" dir="2700000" algn="tl">
                    <a:srgbClr val="000000">
                      <a:alpha val="43137"/>
                    </a:srgbClr>
                  </a:outerShdw>
                </a:effectLst>
              </a:rPr>
              <a:t>  </a:t>
            </a:r>
            <a:endParaRPr lang="en-CA" sz="2000" b="1" dirty="0" smtClean="0">
              <a:effectLst>
                <a:outerShdw blurRad="38100" dist="38100" dir="2700000" algn="tl">
                  <a:srgbClr val="000000">
                    <a:alpha val="43137"/>
                  </a:srgbClr>
                </a:outerShdw>
              </a:effectLst>
            </a:endParaRPr>
          </a:p>
          <a:p>
            <a:pPr>
              <a:lnSpc>
                <a:spcPct val="150000"/>
              </a:lnSpc>
            </a:pPr>
            <a:r>
              <a:rPr lang="pt-PT" sz="2000" dirty="0" smtClean="0"/>
              <a:t>And, to end with a touch of flair in memory of Edgar Horwood,  a combination of French and Latin,   </a:t>
            </a:r>
            <a:endParaRPr lang="en-CA" sz="2000" dirty="0" smtClean="0"/>
          </a:p>
          <a:p>
            <a:pPr>
              <a:lnSpc>
                <a:spcPct val="150000"/>
              </a:lnSpc>
              <a:spcBef>
                <a:spcPts val="900"/>
              </a:spcBef>
              <a:spcAft>
                <a:spcPts val="900"/>
              </a:spcAft>
            </a:pPr>
            <a:r>
              <a:rPr lang="pt-PT" sz="2000" dirty="0" smtClean="0"/>
              <a:t>    </a:t>
            </a:r>
            <a:r>
              <a:rPr lang="pt-PT" sz="2000" b="1" dirty="0" smtClean="0"/>
              <a:t>        </a:t>
            </a:r>
            <a:r>
              <a:rPr lang="pt-PT" sz="2000" b="1" dirty="0" smtClean="0">
                <a:effectLst>
                  <a:outerShdw blurRad="38100" dist="38100" dir="2700000" algn="tl">
                    <a:srgbClr val="000000">
                      <a:alpha val="43137"/>
                    </a:srgbClr>
                  </a:outerShdw>
                </a:effectLst>
              </a:rPr>
              <a:t>Savoure </a:t>
            </a:r>
            <a:r>
              <a:rPr lang="pt-PT" sz="2000" b="1" dirty="0" smtClean="0">
                <a:effectLst>
                  <a:outerShdw blurRad="38100" dist="38100" dir="2700000" algn="tl">
                    <a:srgbClr val="000000">
                      <a:alpha val="43137"/>
                    </a:srgbClr>
                  </a:outerShdw>
                </a:effectLst>
              </a:rPr>
              <a:t>le défi,  </a:t>
            </a:r>
            <a:r>
              <a:rPr lang="en-CA" sz="2000" b="1" i="1" dirty="0" err="1" smtClean="0">
                <a:effectLst>
                  <a:outerShdw blurRad="38100" dist="38100" dir="2700000" algn="tl">
                    <a:srgbClr val="000000">
                      <a:alpha val="43137"/>
                    </a:srgbClr>
                  </a:outerShdw>
                </a:effectLst>
              </a:rPr>
              <a:t>Oblatum</a:t>
            </a:r>
            <a:r>
              <a:rPr lang="en-NZ" sz="2000" b="1" i="1" dirty="0" smtClean="0">
                <a:effectLst>
                  <a:outerShdw blurRad="38100" dist="38100" dir="2700000" algn="tl">
                    <a:srgbClr val="000000">
                      <a:alpha val="43137"/>
                    </a:srgbClr>
                  </a:outerShdw>
                </a:effectLst>
              </a:rPr>
              <a:t> </a:t>
            </a:r>
            <a:r>
              <a:rPr lang="en-NZ" sz="2000" b="1" i="1" dirty="0" err="1" smtClean="0">
                <a:effectLst>
                  <a:outerShdw blurRad="38100" dist="38100" dir="2700000" algn="tl">
                    <a:srgbClr val="000000">
                      <a:alpha val="43137"/>
                    </a:srgbClr>
                  </a:outerShdw>
                </a:effectLst>
              </a:rPr>
              <a:t>occasionem</a:t>
            </a:r>
            <a:r>
              <a:rPr lang="en-NZ" sz="2000" b="1" i="1" dirty="0" smtClean="0">
                <a:effectLst>
                  <a:outerShdw blurRad="38100" dist="38100" dir="2700000" algn="tl">
                    <a:srgbClr val="000000">
                      <a:alpha val="43137"/>
                    </a:srgbClr>
                  </a:outerShdw>
                </a:effectLst>
              </a:rPr>
              <a:t> </a:t>
            </a:r>
            <a:r>
              <a:rPr lang="en-NZ" sz="2000" b="1" i="1" dirty="0" err="1" smtClean="0">
                <a:effectLst>
                  <a:outerShdw blurRad="38100" dist="38100" dir="2700000" algn="tl">
                    <a:srgbClr val="000000">
                      <a:alpha val="43137"/>
                    </a:srgbClr>
                  </a:outerShdw>
                </a:effectLst>
              </a:rPr>
              <a:t>tene</a:t>
            </a:r>
            <a:r>
              <a:rPr lang="en-NZ" sz="2000" b="1" i="1" dirty="0" smtClean="0">
                <a:effectLst>
                  <a:outerShdw blurRad="38100" dist="38100" dir="2700000" algn="tl">
                    <a:srgbClr val="000000">
                      <a:alpha val="43137"/>
                    </a:srgbClr>
                  </a:outerShdw>
                </a:effectLst>
              </a:rPr>
              <a:t>.       </a:t>
            </a:r>
            <a:endParaRPr lang="en-CA" sz="2000" dirty="0">
              <a:effectLst>
                <a:outerShdw blurRad="38100" dist="38100" dir="2700000" algn="tl">
                  <a:srgbClr val="000000">
                    <a:alpha val="43137"/>
                  </a:srgbClr>
                </a:outerShdw>
              </a:effectLst>
            </a:endParaRPr>
          </a:p>
        </p:txBody>
      </p:sp>
      <p:sp>
        <p:nvSpPr>
          <p:cNvPr id="6" name="Slide Number Placeholder 5"/>
          <p:cNvSpPr txBox="1">
            <a:spLocks/>
          </p:cNvSpPr>
          <p:nvPr/>
        </p:nvSpPr>
        <p:spPr>
          <a:xfrm>
            <a:off x="6959600" y="6534150"/>
            <a:ext cx="2133600" cy="365125"/>
          </a:xfrm>
          <a:prstGeom prst="rect">
            <a:avLst/>
          </a:prstGeom>
        </p:spPr>
        <p:txBody>
          <a:bodyPr vert="horz" wrap="square" lIns="91440" tIns="45720" rIns="91440" bIns="45720" numCol="1" anchor="ctr"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7AE0B48-4085-4E02-ABB6-241E760FA358}" type="slidenum">
              <a:rPr kumimoji="0" lang="en-US" sz="1400" b="1" i="0" u="none" strike="noStrike" kern="1200" cap="none" spc="0" normalizeH="0" baseline="0" noProof="0" smtClean="0">
                <a:ln>
                  <a:noFill/>
                </a:ln>
                <a:solidFill>
                  <a:schemeClr val="accent6">
                    <a:lumMod val="50000"/>
                  </a:schemeClr>
                </a:solidFill>
                <a:effectLst/>
                <a:uLnTx/>
                <a:uFillTx/>
                <a:latin typeface="Calibri" pitchFamily="34" charset="0"/>
                <a:ea typeface="ヒラギノ角ゴ Pro W3" pitchFamily="-1"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28</a:t>
            </a:fld>
            <a:endParaRPr kumimoji="0" lang="en-US" sz="1400" b="1" i="0" u="none" strike="noStrike" kern="1200" cap="none" spc="0" normalizeH="0" baseline="0" noProof="0" dirty="0">
              <a:ln>
                <a:noFill/>
              </a:ln>
              <a:solidFill>
                <a:schemeClr val="accent6">
                  <a:lumMod val="50000"/>
                </a:schemeClr>
              </a:solidFill>
              <a:effectLst/>
              <a:uLnTx/>
              <a:uFillTx/>
              <a:latin typeface="Calibri" pitchFamily="34" charset="0"/>
              <a:ea typeface="ヒラギノ角ゴ Pro W3" pitchFamily="-1" charset="-128"/>
              <a:cs typeface="+mn-cs"/>
            </a:endParaRPr>
          </a:p>
        </p:txBody>
      </p:sp>
      <p:sp>
        <p:nvSpPr>
          <p:cNvPr id="9" name="TextBox 8"/>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621967" y="502555"/>
            <a:ext cx="7347857" cy="557893"/>
          </a:xfrm>
        </p:spPr>
        <p:txBody>
          <a:bodyPr/>
          <a:lstStyle/>
          <a:p>
            <a:pPr algn="ctr">
              <a:buNone/>
            </a:pPr>
            <a:r>
              <a:rPr lang="en-CA" sz="2000" b="1" dirty="0" smtClean="0">
                <a:solidFill>
                  <a:srgbClr val="7B521B"/>
                </a:solidFill>
                <a:latin typeface="Arial Black" pitchFamily="34" charset="0"/>
              </a:rPr>
              <a:t>FOUNDATIONS  THEMES, CHAPTER </a:t>
            </a:r>
          </a:p>
          <a:p>
            <a:pPr algn="ctr">
              <a:buNone/>
            </a:pPr>
            <a:r>
              <a:rPr lang="en-CA" sz="2000" b="1" dirty="0" smtClean="0">
                <a:solidFill>
                  <a:srgbClr val="7B521B"/>
                </a:solidFill>
                <a:latin typeface="Arial Black" pitchFamily="34" charset="0"/>
              </a:rPr>
              <a:t>TITLES AND AUTHORS</a:t>
            </a:r>
            <a:endParaRPr lang="en-CA" sz="2000" dirty="0">
              <a:solidFill>
                <a:srgbClr val="7B521B"/>
              </a:solidFill>
              <a:latin typeface="Arial Black" pitchFamily="34" charset="0"/>
            </a:endParaRPr>
          </a:p>
        </p:txBody>
      </p:sp>
      <p:graphicFrame>
        <p:nvGraphicFramePr>
          <p:cNvPr id="4" name="Table 3"/>
          <p:cNvGraphicFramePr>
            <a:graphicFrameLocks noGrp="1"/>
          </p:cNvGraphicFramePr>
          <p:nvPr/>
        </p:nvGraphicFramePr>
        <p:xfrm>
          <a:off x="1621967" y="2414778"/>
          <a:ext cx="6596747" cy="1290320"/>
        </p:xfrm>
        <a:graphic>
          <a:graphicData uri="http://schemas.openxmlformats.org/drawingml/2006/table">
            <a:tbl>
              <a:tblPr/>
              <a:tblGrid>
                <a:gridCol w="395938"/>
                <a:gridCol w="6200809"/>
              </a:tblGrid>
              <a:tr h="0">
                <a:tc>
                  <a:txBody>
                    <a:bodyPr/>
                    <a:lstStyle/>
                    <a:p>
                      <a:pPr marL="228600" marR="2540" indent="-228600" algn="ctr">
                        <a:lnSpc>
                          <a:spcPct val="115000"/>
                        </a:lnSpc>
                        <a:spcAft>
                          <a:spcPts val="1000"/>
                        </a:spcAft>
                      </a:pPr>
                      <a:r>
                        <a:rPr lang="en-CA" sz="2000" b="1" i="1" dirty="0">
                          <a:latin typeface="Arial"/>
                          <a:ea typeface="Calibri"/>
                          <a:cs typeface="Times New Roman"/>
                        </a:rPr>
                        <a:t>1</a:t>
                      </a:r>
                      <a:endParaRPr lang="en-CA" sz="2000" dirty="0">
                        <a:latin typeface="Calibri"/>
                        <a:ea typeface="Calibri"/>
                        <a:cs typeface="Times New Roman"/>
                      </a:endParaRPr>
                    </a:p>
                  </a:txBody>
                  <a:tcPr marL="68580" marR="68580" marT="0" marB="0">
                    <a:lnL>
                      <a:noFill/>
                    </a:lnL>
                    <a:lnR>
                      <a:noFill/>
                    </a:lnR>
                    <a:lnT>
                      <a:noFill/>
                    </a:lnT>
                    <a:lnB>
                      <a:noFill/>
                    </a:lnB>
                  </a:tcPr>
                </a:tc>
                <a:tc>
                  <a:txBody>
                    <a:bodyPr/>
                    <a:lstStyle/>
                    <a:p>
                      <a:pPr marR="3810">
                        <a:lnSpc>
                          <a:spcPct val="115000"/>
                        </a:lnSpc>
                        <a:spcAft>
                          <a:spcPts val="500"/>
                        </a:spcAft>
                      </a:pPr>
                      <a:r>
                        <a:rPr lang="en-CA" sz="1800" b="1" dirty="0">
                          <a:latin typeface="Arial"/>
                          <a:ea typeface="Calibri"/>
                          <a:cs typeface="Times New Roman"/>
                        </a:rPr>
                        <a:t>Introduction to </a:t>
                      </a:r>
                      <a:r>
                        <a:rPr lang="en-CA" sz="1800" b="1" i="1" dirty="0">
                          <a:latin typeface="Arial"/>
                          <a:ea typeface="Calibri"/>
                          <a:cs typeface="Times New Roman"/>
                        </a:rPr>
                        <a:t>Foundations of Urban and Regional Information Systems and Geographic Information Systems and Science</a:t>
                      </a:r>
                      <a:endParaRPr lang="en-CA" sz="1800" dirty="0">
                        <a:latin typeface="Calibri"/>
                        <a:ea typeface="Calibri"/>
                        <a:cs typeface="Times New Roman"/>
                      </a:endParaRPr>
                    </a:p>
                    <a:p>
                      <a:pPr marL="20955" marR="2540" indent="-20955">
                        <a:lnSpc>
                          <a:spcPct val="115000"/>
                        </a:lnSpc>
                        <a:spcAft>
                          <a:spcPts val="1000"/>
                        </a:spcAft>
                      </a:pPr>
                      <a:r>
                        <a:rPr lang="en-CA" sz="1600" i="1" dirty="0">
                          <a:solidFill>
                            <a:srgbClr val="404040"/>
                          </a:solidFill>
                          <a:latin typeface="Arial"/>
                          <a:ea typeface="Calibri"/>
                          <a:cs typeface="Times New Roman"/>
                        </a:rPr>
                        <a:t>Barry Wellar     </a:t>
                      </a:r>
                      <a:r>
                        <a:rPr lang="en-CA" sz="1600" b="1" i="1" dirty="0">
                          <a:solidFill>
                            <a:srgbClr val="404040"/>
                          </a:solidFill>
                          <a:latin typeface="Arial"/>
                          <a:ea typeface="Calibri"/>
                          <a:cs typeface="Times New Roman"/>
                        </a:rPr>
                        <a:t> </a:t>
                      </a:r>
                      <a:endParaRPr lang="en-CA" sz="16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9" name="Slide Number Placeholder 5"/>
          <p:cNvSpPr txBox="1">
            <a:spLocks/>
          </p:cNvSpPr>
          <p:nvPr/>
        </p:nvSpPr>
        <p:spPr>
          <a:xfrm>
            <a:off x="6959600" y="6534150"/>
            <a:ext cx="2133600" cy="365125"/>
          </a:xfrm>
          <a:prstGeom prst="rect">
            <a:avLst/>
          </a:prstGeom>
        </p:spPr>
        <p:txBody>
          <a:bodyPr vert="horz" wrap="square" lIns="91440" tIns="45720" rIns="91440" bIns="45720" numCol="1" anchor="ctr" anchorCtr="0" compatLnSpc="1">
            <a:prstTxWarp prst="textNoShape">
              <a:avLst/>
            </a:prstTxWarp>
          </a:bodyPr>
          <a:lstStyle/>
          <a:p>
            <a:pPr marL="0" marR="0" lvl="0" indent="0" algn="r" defTabSz="457200" rtl="0" eaLnBrk="1" fontAlgn="base" latinLnBrk="0" hangingPunct="1">
              <a:lnSpc>
                <a:spcPct val="100000"/>
              </a:lnSpc>
              <a:spcBef>
                <a:spcPct val="0"/>
              </a:spcBef>
              <a:spcAft>
                <a:spcPct val="0"/>
              </a:spcAft>
              <a:buClrTx/>
              <a:buSzTx/>
              <a:buFontTx/>
              <a:buNone/>
              <a:tabLst/>
              <a:defRPr/>
            </a:pPr>
            <a:fld id="{D7AE0B48-4085-4E02-ABB6-241E760FA358}" type="slidenum">
              <a:rPr kumimoji="0" lang="en-US" sz="1400" b="1" i="0" u="none" strike="noStrike" kern="1200" cap="none" spc="0" normalizeH="0" baseline="0" noProof="0" smtClean="0">
                <a:ln>
                  <a:noFill/>
                </a:ln>
                <a:solidFill>
                  <a:schemeClr val="accent6">
                    <a:lumMod val="50000"/>
                  </a:schemeClr>
                </a:solidFill>
                <a:effectLst/>
                <a:uLnTx/>
                <a:uFillTx/>
                <a:latin typeface="Calibri" pitchFamily="34" charset="0"/>
                <a:ea typeface="ヒラギノ角ゴ Pro W3" pitchFamily="-1"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sz="1400" b="1" i="0" u="none" strike="noStrike" kern="1200" cap="none" spc="0" normalizeH="0" baseline="0" noProof="0" dirty="0">
              <a:ln>
                <a:noFill/>
              </a:ln>
              <a:solidFill>
                <a:schemeClr val="accent6">
                  <a:lumMod val="50000"/>
                </a:schemeClr>
              </a:solidFill>
              <a:effectLst/>
              <a:uLnTx/>
              <a:uFillTx/>
              <a:latin typeface="Calibri" pitchFamily="34" charset="0"/>
              <a:ea typeface="ヒラギノ角ゴ Pro W3" pitchFamily="-1" charset="-128"/>
              <a:cs typeface="+mn-cs"/>
            </a:endParaRPr>
          </a:p>
        </p:txBody>
      </p:sp>
      <p:sp>
        <p:nvSpPr>
          <p:cNvPr id="7" name="TextBox 6"/>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3"/>
          <a:srcRect/>
          <a:stretch>
            <a:fillRect/>
          </a:stretch>
        </p:blipFill>
        <p:spPr bwMode="auto">
          <a:xfrm>
            <a:off x="855210" y="1914525"/>
            <a:ext cx="7772400" cy="781050"/>
          </a:xfrm>
          <a:prstGeom prst="rect">
            <a:avLst/>
          </a:prstGeom>
          <a:noFill/>
          <a:ln w="9525">
            <a:noFill/>
            <a:miter lim="800000"/>
            <a:headEnd/>
            <a:tailEnd/>
          </a:ln>
        </p:spPr>
      </p:pic>
      <p:graphicFrame>
        <p:nvGraphicFramePr>
          <p:cNvPr id="5" name="Table 4"/>
          <p:cNvGraphicFramePr>
            <a:graphicFrameLocks noGrp="1"/>
          </p:cNvGraphicFramePr>
          <p:nvPr/>
        </p:nvGraphicFramePr>
        <p:xfrm>
          <a:off x="864735" y="2993573"/>
          <a:ext cx="7762875" cy="2788445"/>
        </p:xfrm>
        <a:graphic>
          <a:graphicData uri="http://schemas.openxmlformats.org/drawingml/2006/table">
            <a:tbl>
              <a:tblPr/>
              <a:tblGrid>
                <a:gridCol w="465929"/>
                <a:gridCol w="7296946"/>
              </a:tblGrid>
              <a:tr h="889293">
                <a:tc>
                  <a:txBody>
                    <a:bodyPr/>
                    <a:lstStyle/>
                    <a:p>
                      <a:pPr marR="2540" algn="ctr">
                        <a:lnSpc>
                          <a:spcPct val="115000"/>
                        </a:lnSpc>
                        <a:spcAft>
                          <a:spcPts val="1000"/>
                        </a:spcAft>
                      </a:pPr>
                      <a:r>
                        <a:rPr lang="en-CA" sz="1400" b="1" i="1" dirty="0">
                          <a:latin typeface="Arial"/>
                          <a:ea typeface="Calibri"/>
                          <a:cs typeface="Times New Roman"/>
                        </a:rPr>
                        <a:t>2</a:t>
                      </a:r>
                      <a:endParaRPr lang="en-CA" sz="1100" dirty="0">
                        <a:latin typeface="Calibri"/>
                        <a:ea typeface="Calibri"/>
                        <a:cs typeface="Times New Roman"/>
                      </a:endParaRPr>
                    </a:p>
                  </a:txBody>
                  <a:tcPr marL="68580" marR="68580" marT="0" marB="0">
                    <a:lnL>
                      <a:noFill/>
                    </a:lnL>
                    <a:lnR>
                      <a:noFill/>
                    </a:lnR>
                    <a:lnT>
                      <a:noFill/>
                    </a:lnT>
                    <a:lnB>
                      <a:noFill/>
                    </a:lnB>
                  </a:tcPr>
                </a:tc>
                <a:tc>
                  <a:txBody>
                    <a:bodyPr/>
                    <a:lstStyle/>
                    <a:p>
                      <a:pPr marR="3810">
                        <a:lnSpc>
                          <a:spcPct val="115000"/>
                        </a:lnSpc>
                        <a:spcAft>
                          <a:spcPts val="500"/>
                        </a:spcAft>
                      </a:pPr>
                      <a:r>
                        <a:rPr lang="en-CA" sz="1100" b="1" dirty="0">
                          <a:latin typeface="Arial"/>
                          <a:ea typeface="Calibri"/>
                          <a:cs typeface="Times New Roman"/>
                        </a:rPr>
                        <a:t>Bill Garrison Tells Us a Bit about His Friend and Colleague, Ed </a:t>
                      </a:r>
                      <a:r>
                        <a:rPr lang="en-CA" sz="1100" b="1" dirty="0" err="1">
                          <a:latin typeface="Arial"/>
                          <a:ea typeface="Calibri"/>
                          <a:cs typeface="Times New Roman"/>
                        </a:rPr>
                        <a:t>Horwood</a:t>
                      </a:r>
                      <a:r>
                        <a:rPr lang="en-CA" sz="1100" b="1" dirty="0">
                          <a:latin typeface="Arial"/>
                          <a:ea typeface="Calibri"/>
                          <a:cs typeface="Times New Roman"/>
                        </a:rPr>
                        <a:t> (Reprinted from </a:t>
                      </a:r>
                      <a:r>
                        <a:rPr lang="en-CA" sz="1100" b="1" i="1" dirty="0">
                          <a:latin typeface="Arial"/>
                          <a:ea typeface="Calibri"/>
                          <a:cs typeface="Times New Roman"/>
                        </a:rPr>
                        <a:t>URISA News</a:t>
                      </a:r>
                      <a:r>
                        <a:rPr lang="en-CA" sz="1100" b="1" dirty="0">
                          <a:latin typeface="Arial"/>
                          <a:ea typeface="Calibri"/>
                          <a:cs typeface="Times New Roman"/>
                        </a:rPr>
                        <a:t>,</a:t>
                      </a:r>
                      <a:r>
                        <a:rPr lang="en-CA" sz="1100" b="1" i="1" dirty="0">
                          <a:latin typeface="Arial"/>
                          <a:ea typeface="Calibri"/>
                          <a:cs typeface="Times New Roman"/>
                        </a:rPr>
                        <a:t> </a:t>
                      </a:r>
                      <a:r>
                        <a:rPr lang="en-CA" sz="1100" b="1" dirty="0">
                          <a:latin typeface="Arial"/>
                          <a:ea typeface="Calibri"/>
                          <a:cs typeface="Times New Roman"/>
                        </a:rPr>
                        <a:t>Issue 223, September/October 2009, pp. 8-9.)</a:t>
                      </a:r>
                      <a:endParaRPr lang="en-CA" sz="1100" dirty="0">
                        <a:latin typeface="Calibri"/>
                        <a:ea typeface="Calibri"/>
                        <a:cs typeface="Times New Roman"/>
                      </a:endParaRPr>
                    </a:p>
                    <a:p>
                      <a:pPr marL="21590" marR="2540" indent="-21590">
                        <a:lnSpc>
                          <a:spcPct val="115000"/>
                        </a:lnSpc>
                        <a:spcAft>
                          <a:spcPts val="1000"/>
                        </a:spcAft>
                      </a:pPr>
                      <a:r>
                        <a:rPr lang="en-CA" sz="1100" i="1" dirty="0">
                          <a:solidFill>
                            <a:srgbClr val="404040"/>
                          </a:solidFill>
                          <a:latin typeface="Arial"/>
                          <a:ea typeface="Calibri"/>
                          <a:cs typeface="Times New Roman"/>
                        </a:rPr>
                        <a:t>Barry Wellar </a:t>
                      </a:r>
                      <a:endParaRPr lang="en-CA" sz="1100" dirty="0">
                        <a:latin typeface="Calibri"/>
                        <a:ea typeface="Calibri"/>
                        <a:cs typeface="Times New Roman"/>
                      </a:endParaRPr>
                    </a:p>
                  </a:txBody>
                  <a:tcPr marL="68580" marR="68580" marT="0" marB="0">
                    <a:lnL>
                      <a:noFill/>
                    </a:lnL>
                    <a:lnR>
                      <a:noFill/>
                    </a:lnR>
                    <a:lnT>
                      <a:noFill/>
                    </a:lnT>
                    <a:lnB>
                      <a:noFill/>
                    </a:lnB>
                  </a:tcPr>
                </a:tc>
              </a:tr>
              <a:tr h="1276964">
                <a:tc>
                  <a:txBody>
                    <a:bodyPr/>
                    <a:lstStyle/>
                    <a:p>
                      <a:pPr marR="2540" algn="ctr">
                        <a:lnSpc>
                          <a:spcPct val="115000"/>
                        </a:lnSpc>
                        <a:spcAft>
                          <a:spcPts val="1000"/>
                        </a:spcAft>
                      </a:pPr>
                      <a:r>
                        <a:rPr lang="en-CA" sz="1400" b="1" i="1">
                          <a:latin typeface="Arial"/>
                          <a:ea typeface="Calibri"/>
                          <a:cs typeface="Times New Roman"/>
                        </a:rPr>
                        <a:t>3</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500"/>
                        </a:spcAft>
                      </a:pPr>
                      <a:r>
                        <a:rPr lang="en-CA" sz="1100" b="1" dirty="0">
                          <a:solidFill>
                            <a:srgbClr val="000000"/>
                          </a:solidFill>
                          <a:latin typeface="Arial"/>
                          <a:ea typeface="Calibri"/>
                          <a:cs typeface="Times New Roman"/>
                        </a:rPr>
                        <a:t>Perspectives on </a:t>
                      </a:r>
                      <a:r>
                        <a:rPr lang="en-CA" sz="1100" b="1" dirty="0" err="1">
                          <a:solidFill>
                            <a:srgbClr val="000000"/>
                          </a:solidFill>
                          <a:latin typeface="Arial"/>
                          <a:ea typeface="Calibri"/>
                          <a:cs typeface="Times New Roman"/>
                        </a:rPr>
                        <a:t>URISA’s</a:t>
                      </a:r>
                      <a:r>
                        <a:rPr lang="en-CA" sz="1100" b="1" dirty="0">
                          <a:solidFill>
                            <a:srgbClr val="000000"/>
                          </a:solidFill>
                          <a:latin typeface="Arial"/>
                          <a:ea typeface="Calibri"/>
                          <a:cs typeface="Times New Roman"/>
                        </a:rPr>
                        <a:t> origin and on the emergence of a theory of urban and regional information systems (Reprinted from </a:t>
                      </a:r>
                      <a:r>
                        <a:rPr lang="en-CA" sz="1100" b="1" i="1" dirty="0">
                          <a:solidFill>
                            <a:srgbClr val="000000"/>
                          </a:solidFill>
                          <a:latin typeface="Arial"/>
                          <a:ea typeface="Calibri"/>
                          <a:cs typeface="Times New Roman"/>
                        </a:rPr>
                        <a:t>Information System Inputs to Policies, Plans, and Programs. </a:t>
                      </a:r>
                      <a:r>
                        <a:rPr lang="en-CA" sz="1100" b="1" dirty="0">
                          <a:solidFill>
                            <a:srgbClr val="000000"/>
                          </a:solidFill>
                          <a:latin typeface="Arial"/>
                          <a:ea typeface="Calibri"/>
                          <a:cs typeface="Times New Roman"/>
                        </a:rPr>
                        <a:t>Volume 1, Plenary Papers. Barry Wellar, editor. Chicago, IL: Urban and Regional Information Systems Association, 1977, pp.2-19.)</a:t>
                      </a:r>
                      <a:endParaRPr lang="en-CA" sz="1100" dirty="0">
                        <a:latin typeface="Calibri"/>
                        <a:ea typeface="Calibri"/>
                        <a:cs typeface="Times New Roman"/>
                      </a:endParaRPr>
                    </a:p>
                    <a:p>
                      <a:pPr marR="2540">
                        <a:lnSpc>
                          <a:spcPct val="115000"/>
                        </a:lnSpc>
                        <a:spcAft>
                          <a:spcPts val="1000"/>
                        </a:spcAft>
                      </a:pPr>
                      <a:r>
                        <a:rPr lang="en-CA" sz="1100" i="1" dirty="0">
                          <a:solidFill>
                            <a:srgbClr val="404040"/>
                          </a:solidFill>
                          <a:latin typeface="Arial"/>
                          <a:ea typeface="Calibri"/>
                          <a:cs typeface="Times New Roman"/>
                        </a:rPr>
                        <a:t>Edgar </a:t>
                      </a:r>
                      <a:r>
                        <a:rPr lang="en-CA" sz="1100" i="1" dirty="0" err="1">
                          <a:solidFill>
                            <a:srgbClr val="404040"/>
                          </a:solidFill>
                          <a:latin typeface="Arial"/>
                          <a:ea typeface="Calibri"/>
                          <a:cs typeface="Times New Roman"/>
                        </a:rPr>
                        <a:t>Horwood</a:t>
                      </a:r>
                      <a:endParaRPr lang="en-CA" sz="1100" dirty="0">
                        <a:latin typeface="Calibri"/>
                        <a:ea typeface="Calibri"/>
                        <a:cs typeface="Times New Roman"/>
                      </a:endParaRPr>
                    </a:p>
                  </a:txBody>
                  <a:tcPr marL="68580" marR="68580" marT="0" marB="0">
                    <a:lnL>
                      <a:noFill/>
                    </a:lnL>
                    <a:lnR>
                      <a:noFill/>
                    </a:lnR>
                    <a:lnT>
                      <a:noFill/>
                    </a:lnT>
                    <a:lnB>
                      <a:noFill/>
                    </a:lnB>
                  </a:tcPr>
                </a:tc>
              </a:tr>
              <a:tr h="622188">
                <a:tc>
                  <a:txBody>
                    <a:bodyPr/>
                    <a:lstStyle/>
                    <a:p>
                      <a:pPr marR="2540" algn="ctr">
                        <a:lnSpc>
                          <a:spcPct val="115000"/>
                        </a:lnSpc>
                        <a:spcAft>
                          <a:spcPts val="1000"/>
                        </a:spcAft>
                      </a:pPr>
                      <a:r>
                        <a:rPr lang="en-CA" sz="1400" b="1" i="1">
                          <a:latin typeface="Arial"/>
                          <a:ea typeface="Calibri"/>
                          <a:cs typeface="Times New Roman"/>
                        </a:rPr>
                        <a:t>4</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L="228600" marR="2540" indent="-228600">
                        <a:lnSpc>
                          <a:spcPct val="115000"/>
                        </a:lnSpc>
                        <a:spcAft>
                          <a:spcPts val="500"/>
                        </a:spcAft>
                      </a:pPr>
                      <a:r>
                        <a:rPr lang="en-CA" sz="1100" b="1" dirty="0">
                          <a:latin typeface="Arial"/>
                          <a:ea typeface="Calibri"/>
                          <a:cs typeface="Times New Roman"/>
                        </a:rPr>
                        <a:t>Origin and Evolution of URISA</a:t>
                      </a:r>
                      <a:endParaRPr lang="en-CA" sz="1100" dirty="0">
                        <a:latin typeface="Calibri"/>
                        <a:ea typeface="Calibri"/>
                        <a:cs typeface="Times New Roman"/>
                      </a:endParaRPr>
                    </a:p>
                    <a:p>
                      <a:pPr marL="20955" marR="2540" indent="-20955">
                        <a:lnSpc>
                          <a:spcPct val="115000"/>
                        </a:lnSpc>
                        <a:spcAft>
                          <a:spcPts val="1000"/>
                        </a:spcAft>
                      </a:pPr>
                      <a:r>
                        <a:rPr lang="en-CA" sz="1100" i="1" dirty="0">
                          <a:solidFill>
                            <a:srgbClr val="404040"/>
                          </a:solidFill>
                          <a:latin typeface="Arial"/>
                          <a:ea typeface="Calibri"/>
                          <a:cs typeface="Times New Roman"/>
                        </a:rPr>
                        <a:t>Ken </a:t>
                      </a:r>
                      <a:r>
                        <a:rPr lang="en-CA" sz="1100" i="1" dirty="0" err="1">
                          <a:solidFill>
                            <a:srgbClr val="404040"/>
                          </a:solidFill>
                          <a:latin typeface="Arial"/>
                          <a:ea typeface="Calibri"/>
                          <a:cs typeface="Times New Roman"/>
                        </a:rPr>
                        <a:t>Dueker</a:t>
                      </a:r>
                      <a:endParaRPr lang="en-CA" sz="11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9" name="Content Placeholder 2"/>
          <p:cNvSpPr txBox="1">
            <a:spLocks/>
          </p:cNvSpPr>
          <p:nvPr/>
        </p:nvSpPr>
        <p:spPr bwMode="auto">
          <a:xfrm>
            <a:off x="1621967" y="502555"/>
            <a:ext cx="7347857" cy="5578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r>
              <a:rPr kumimoji="0" lang="en-CA" sz="2000" b="1" i="0" u="none" strike="noStrike" kern="1200" cap="none" spc="0" normalizeH="0" baseline="0" noProof="0" smtClean="0">
                <a:ln>
                  <a:noFill/>
                </a:ln>
                <a:solidFill>
                  <a:srgbClr val="7B521B"/>
                </a:solidFill>
                <a:effectLst/>
                <a:uLnTx/>
                <a:uFillTx/>
                <a:latin typeface="Arial Black" pitchFamily="34" charset="0"/>
                <a:ea typeface="ヒラギノ角ゴ Pro W3" pitchFamily="-1" charset="-128"/>
                <a:cs typeface="ヒラギノ角ゴ Pro W3" pitchFamily="-1" charset="-128"/>
              </a:rPr>
              <a:t>FOUNDATIONS  THEMES, CHAPTER </a:t>
            </a:r>
          </a:p>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r>
              <a:rPr kumimoji="0" lang="en-CA" sz="2000" b="1" i="0" u="none" strike="noStrike" kern="1200" cap="none" spc="0" normalizeH="0" baseline="0" noProof="0" smtClean="0">
                <a:ln>
                  <a:noFill/>
                </a:ln>
                <a:solidFill>
                  <a:srgbClr val="7B521B"/>
                </a:solidFill>
                <a:effectLst/>
                <a:uLnTx/>
                <a:uFillTx/>
                <a:latin typeface="Arial Black" pitchFamily="34" charset="0"/>
                <a:ea typeface="ヒラギノ角ゴ Pro W3" pitchFamily="-1" charset="-128"/>
                <a:cs typeface="ヒラギノ角ゴ Pro W3" pitchFamily="-1" charset="-128"/>
              </a:rPr>
              <a:t>TITLES AND AUTHORS</a:t>
            </a:r>
            <a:endParaRPr kumimoji="0" lang="en-CA" sz="2000" b="0" i="0" u="none" strike="noStrike" kern="1200" cap="none" spc="0" normalizeH="0" baseline="0" noProof="0" dirty="0">
              <a:ln>
                <a:noFill/>
              </a:ln>
              <a:solidFill>
                <a:srgbClr val="7B521B"/>
              </a:solidFill>
              <a:effectLst/>
              <a:uLnTx/>
              <a:uFillTx/>
              <a:latin typeface="Arial Black" pitchFamily="34" charset="0"/>
              <a:ea typeface="ヒラギノ角ゴ Pro W3" pitchFamily="-1" charset="-128"/>
              <a:cs typeface="ヒラギノ角ゴ Pro W3" pitchFamily="-1" charset="-128"/>
            </a:endParaRPr>
          </a:p>
        </p:txBody>
      </p:sp>
      <p:sp>
        <p:nvSpPr>
          <p:cNvPr id="12"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4</a:t>
            </a:fld>
            <a:endParaRPr lang="en-US" sz="1400" b="1" dirty="0">
              <a:solidFill>
                <a:schemeClr val="accent6">
                  <a:lumMod val="50000"/>
                </a:schemeClr>
              </a:solidFill>
            </a:endParaRPr>
          </a:p>
        </p:txBody>
      </p:sp>
      <p:sp>
        <p:nvSpPr>
          <p:cNvPr id="7" name="TextBox 6"/>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3"/>
          <a:srcRect/>
          <a:stretch>
            <a:fillRect/>
          </a:stretch>
        </p:blipFill>
        <p:spPr bwMode="auto">
          <a:xfrm>
            <a:off x="855210" y="1924050"/>
            <a:ext cx="7772400" cy="771525"/>
          </a:xfrm>
          <a:prstGeom prst="rect">
            <a:avLst/>
          </a:prstGeom>
          <a:noFill/>
          <a:ln w="9525">
            <a:noFill/>
            <a:miter lim="800000"/>
            <a:headEnd/>
            <a:tailEnd/>
          </a:ln>
        </p:spPr>
      </p:pic>
      <p:graphicFrame>
        <p:nvGraphicFramePr>
          <p:cNvPr id="6" name="Table 5"/>
          <p:cNvGraphicFramePr>
            <a:graphicFrameLocks noGrp="1"/>
          </p:cNvGraphicFramePr>
          <p:nvPr/>
        </p:nvGraphicFramePr>
        <p:xfrm>
          <a:off x="855210" y="3124202"/>
          <a:ext cx="7772399" cy="3126419"/>
        </p:xfrm>
        <a:graphic>
          <a:graphicData uri="http://schemas.openxmlformats.org/drawingml/2006/table">
            <a:tbl>
              <a:tblPr/>
              <a:tblGrid>
                <a:gridCol w="494314"/>
                <a:gridCol w="7278085"/>
              </a:tblGrid>
              <a:tr h="859971">
                <a:tc>
                  <a:txBody>
                    <a:bodyPr/>
                    <a:lstStyle/>
                    <a:p>
                      <a:pPr marR="2540" algn="ctr">
                        <a:lnSpc>
                          <a:spcPct val="150000"/>
                        </a:lnSpc>
                        <a:spcAft>
                          <a:spcPts val="1000"/>
                        </a:spcAft>
                      </a:pPr>
                      <a:r>
                        <a:rPr lang="en-US" sz="1400" b="1" i="1" dirty="0">
                          <a:latin typeface="Arial"/>
                          <a:ea typeface="Calibri"/>
                          <a:cs typeface="Times New Roman"/>
                        </a:rPr>
                        <a:t>5</a:t>
                      </a:r>
                      <a:endParaRPr lang="en-CA" sz="1100" dirty="0">
                        <a:latin typeface="Calibri"/>
                        <a:ea typeface="Calibri"/>
                        <a:cs typeface="Times New Roman"/>
                      </a:endParaRPr>
                    </a:p>
                  </a:txBody>
                  <a:tcPr marL="68580" marR="68580" marT="0" marB="0">
                    <a:lnL>
                      <a:noFill/>
                    </a:lnL>
                    <a:lnR>
                      <a:noFill/>
                    </a:lnR>
                    <a:lnT>
                      <a:noFill/>
                    </a:lnT>
                    <a:lnB>
                      <a:noFill/>
                    </a:lnB>
                  </a:tcPr>
                </a:tc>
                <a:tc>
                  <a:txBody>
                    <a:bodyPr/>
                    <a:lstStyle/>
                    <a:p>
                      <a:pPr>
                        <a:lnSpc>
                          <a:spcPct val="115000"/>
                        </a:lnSpc>
                        <a:spcAft>
                          <a:spcPts val="500"/>
                        </a:spcAft>
                      </a:pPr>
                      <a:r>
                        <a:rPr lang="en-US" sz="1100" b="1">
                          <a:latin typeface="Arial"/>
                          <a:ea typeface="Calibri"/>
                          <a:cs typeface="Times New Roman"/>
                        </a:rPr>
                        <a:t>Five Major, Early Contributors to the Foundations of Information Systems Education, Training, Research, and Applications</a:t>
                      </a:r>
                      <a:r>
                        <a:rPr lang="en-US" sz="1100" b="1">
                          <a:solidFill>
                            <a:srgbClr val="FF0000"/>
                          </a:solidFill>
                          <a:latin typeface="Arial"/>
                          <a:ea typeface="Calibri"/>
                          <a:cs typeface="Times New Roman"/>
                        </a:rPr>
                        <a:t> </a:t>
                      </a:r>
                      <a:endParaRPr lang="en-CA" sz="1100">
                        <a:latin typeface="Calibri"/>
                        <a:ea typeface="Calibri"/>
                        <a:cs typeface="Times New Roman"/>
                      </a:endParaRPr>
                    </a:p>
                    <a:p>
                      <a:pPr>
                        <a:lnSpc>
                          <a:spcPct val="115000"/>
                        </a:lnSpc>
                        <a:spcAft>
                          <a:spcPts val="1000"/>
                        </a:spcAft>
                      </a:pPr>
                      <a:r>
                        <a:rPr lang="en-CA" sz="1100" i="1">
                          <a:solidFill>
                            <a:srgbClr val="404040"/>
                          </a:solidFill>
                          <a:latin typeface="Arial"/>
                          <a:ea typeface="Calibri"/>
                          <a:cs typeface="Times New Roman"/>
                        </a:rPr>
                        <a:t>Barry Wellar </a:t>
                      </a:r>
                      <a:endParaRPr lang="en-CA" sz="1100">
                        <a:latin typeface="Calibri"/>
                        <a:ea typeface="Calibri"/>
                        <a:cs typeface="Times New Roman"/>
                      </a:endParaRPr>
                    </a:p>
                  </a:txBody>
                  <a:tcPr marL="68580" marR="68580" marT="0" marB="0">
                    <a:lnL>
                      <a:noFill/>
                    </a:lnL>
                    <a:lnR>
                      <a:noFill/>
                    </a:lnR>
                    <a:lnT>
                      <a:noFill/>
                    </a:lnT>
                    <a:lnB>
                      <a:noFill/>
                    </a:lnB>
                  </a:tcPr>
                </a:tc>
              </a:tr>
              <a:tr h="727642">
                <a:tc>
                  <a:txBody>
                    <a:bodyPr/>
                    <a:lstStyle/>
                    <a:p>
                      <a:pPr marR="2540" algn="ctr">
                        <a:lnSpc>
                          <a:spcPct val="150000"/>
                        </a:lnSpc>
                        <a:spcAft>
                          <a:spcPts val="1000"/>
                        </a:spcAft>
                      </a:pPr>
                      <a:r>
                        <a:rPr lang="en-US" sz="1400" b="1" i="1">
                          <a:latin typeface="Arial"/>
                          <a:ea typeface="Calibri"/>
                          <a:cs typeface="Times New Roman"/>
                        </a:rPr>
                        <a:t>6</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L="20955" marR="2540" indent="-20955">
                        <a:lnSpc>
                          <a:spcPct val="115000"/>
                        </a:lnSpc>
                        <a:spcAft>
                          <a:spcPts val="500"/>
                        </a:spcAft>
                      </a:pPr>
                      <a:r>
                        <a:rPr lang="en-US" sz="1100" b="1">
                          <a:latin typeface="Arial"/>
                          <a:ea typeface="Calibri"/>
                          <a:cs typeface="Times New Roman"/>
                        </a:rPr>
                        <a:t>More Early Contributors to the Launch of the Urban Information Field</a:t>
                      </a:r>
                      <a:endParaRPr lang="en-CA" sz="1100">
                        <a:latin typeface="Calibri"/>
                        <a:ea typeface="Calibri"/>
                        <a:cs typeface="Times New Roman"/>
                      </a:endParaRPr>
                    </a:p>
                    <a:p>
                      <a:pPr marL="20955" marR="2540" indent="-20955">
                        <a:lnSpc>
                          <a:spcPct val="115000"/>
                        </a:lnSpc>
                        <a:spcAft>
                          <a:spcPts val="1000"/>
                        </a:spcAft>
                      </a:pPr>
                      <a:r>
                        <a:rPr lang="en-US" sz="1100" i="1">
                          <a:solidFill>
                            <a:srgbClr val="404040"/>
                          </a:solidFill>
                          <a:latin typeface="Arial"/>
                          <a:ea typeface="Calibri"/>
                          <a:cs typeface="Times New Roman"/>
                        </a:rPr>
                        <a:t>Mike Kevany</a:t>
                      </a:r>
                      <a:endParaRPr lang="en-CA" sz="1100">
                        <a:latin typeface="Calibri"/>
                        <a:ea typeface="Calibri"/>
                        <a:cs typeface="Times New Roman"/>
                      </a:endParaRPr>
                    </a:p>
                  </a:txBody>
                  <a:tcPr marL="68580" marR="68580" marT="0" marB="0">
                    <a:lnL>
                      <a:noFill/>
                    </a:lnL>
                    <a:lnR>
                      <a:noFill/>
                    </a:lnR>
                    <a:lnT>
                      <a:noFill/>
                    </a:lnT>
                    <a:lnB>
                      <a:noFill/>
                    </a:lnB>
                  </a:tcPr>
                </a:tc>
              </a:tr>
              <a:tr h="722377">
                <a:tc>
                  <a:txBody>
                    <a:bodyPr/>
                    <a:lstStyle/>
                    <a:p>
                      <a:pPr marR="2540" algn="ctr">
                        <a:lnSpc>
                          <a:spcPct val="150000"/>
                        </a:lnSpc>
                        <a:spcAft>
                          <a:spcPts val="1000"/>
                        </a:spcAft>
                      </a:pPr>
                      <a:r>
                        <a:rPr lang="en-US" sz="1400" b="1" i="1">
                          <a:latin typeface="Arial"/>
                          <a:ea typeface="Calibri"/>
                          <a:cs typeface="Times New Roman"/>
                        </a:rPr>
                        <a:t>7</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500"/>
                        </a:spcAft>
                      </a:pPr>
                      <a:r>
                        <a:rPr lang="en-CA" sz="1100" b="1">
                          <a:solidFill>
                            <a:srgbClr val="000000"/>
                          </a:solidFill>
                          <a:latin typeface="Arial"/>
                          <a:ea typeface="Calibri"/>
                          <a:cs typeface="Times New Roman"/>
                        </a:rPr>
                        <a:t>1964-1967 Proceedings: Setting the Stage  </a:t>
                      </a:r>
                      <a:endParaRPr lang="en-CA" sz="1100">
                        <a:latin typeface="Calibri"/>
                        <a:ea typeface="Calibri"/>
                        <a:cs typeface="Times New Roman"/>
                      </a:endParaRPr>
                    </a:p>
                    <a:p>
                      <a:pPr marR="2540">
                        <a:lnSpc>
                          <a:spcPct val="115000"/>
                        </a:lnSpc>
                        <a:spcAft>
                          <a:spcPts val="1000"/>
                        </a:spcAft>
                      </a:pPr>
                      <a:r>
                        <a:rPr lang="en-CA" sz="1100" i="1">
                          <a:solidFill>
                            <a:srgbClr val="404040"/>
                          </a:solidFill>
                          <a:latin typeface="Arial"/>
                          <a:ea typeface="Calibri"/>
                          <a:cs typeface="Times New Roman"/>
                        </a:rPr>
                        <a:t>Ken Dueker</a:t>
                      </a:r>
                      <a:endParaRPr lang="en-CA" sz="1100">
                        <a:latin typeface="Calibri"/>
                        <a:ea typeface="Calibri"/>
                        <a:cs typeface="Times New Roman"/>
                      </a:endParaRPr>
                    </a:p>
                  </a:txBody>
                  <a:tcPr marL="68580" marR="68580" marT="0" marB="0">
                    <a:lnL>
                      <a:noFill/>
                    </a:lnL>
                    <a:lnR>
                      <a:noFill/>
                    </a:lnR>
                    <a:lnT>
                      <a:noFill/>
                    </a:lnT>
                    <a:lnB>
                      <a:noFill/>
                    </a:lnB>
                  </a:tcPr>
                </a:tc>
              </a:tr>
              <a:tr h="816429">
                <a:tc>
                  <a:txBody>
                    <a:bodyPr/>
                    <a:lstStyle/>
                    <a:p>
                      <a:pPr marR="2540" algn="ctr">
                        <a:lnSpc>
                          <a:spcPct val="150000"/>
                        </a:lnSpc>
                        <a:spcAft>
                          <a:spcPts val="1000"/>
                        </a:spcAft>
                      </a:pPr>
                      <a:r>
                        <a:rPr lang="en-US" sz="1400" b="1" i="1">
                          <a:latin typeface="Arial"/>
                          <a:ea typeface="Calibri"/>
                          <a:cs typeface="Times New Roman"/>
                        </a:rPr>
                        <a:t>8</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500"/>
                        </a:spcAft>
                      </a:pPr>
                      <a:r>
                        <a:rPr lang="en-CA" sz="1100" b="1" dirty="0">
                          <a:latin typeface="Arial"/>
                          <a:ea typeface="Calibri"/>
                          <a:cs typeface="Times New Roman"/>
                        </a:rPr>
                        <a:t>URISA Proceedings, 1968-1978:  A Defining Contribution to Urban and Regional Information Systems and Geographic Information Systems and Science</a:t>
                      </a:r>
                      <a:endParaRPr lang="en-CA" sz="1100" dirty="0">
                        <a:latin typeface="Calibri"/>
                        <a:ea typeface="Calibri"/>
                        <a:cs typeface="Times New Roman"/>
                      </a:endParaRPr>
                    </a:p>
                    <a:p>
                      <a:pPr marR="2540">
                        <a:lnSpc>
                          <a:spcPct val="115000"/>
                        </a:lnSpc>
                        <a:spcAft>
                          <a:spcPts val="1000"/>
                        </a:spcAft>
                      </a:pPr>
                      <a:r>
                        <a:rPr lang="en-CA" sz="1100" i="1" dirty="0">
                          <a:solidFill>
                            <a:srgbClr val="404040"/>
                          </a:solidFill>
                          <a:latin typeface="Arial"/>
                          <a:ea typeface="Calibri"/>
                          <a:cs typeface="Times New Roman"/>
                        </a:rPr>
                        <a:t>Barry Wellar  </a:t>
                      </a:r>
                      <a:r>
                        <a:rPr lang="en-CA" sz="1100" dirty="0">
                          <a:solidFill>
                            <a:srgbClr val="404040"/>
                          </a:solidFill>
                          <a:latin typeface="Arial"/>
                          <a:ea typeface="Calibri"/>
                          <a:cs typeface="Times New Roman"/>
                        </a:rPr>
                        <a:t>  </a:t>
                      </a:r>
                      <a:endParaRPr lang="en-CA" sz="11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7" name="Content Placeholder 2"/>
          <p:cNvSpPr txBox="1">
            <a:spLocks/>
          </p:cNvSpPr>
          <p:nvPr/>
        </p:nvSpPr>
        <p:spPr bwMode="auto">
          <a:xfrm>
            <a:off x="1621967" y="515255"/>
            <a:ext cx="7347857" cy="5578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r>
              <a:rPr kumimoji="0" lang="en-CA" sz="2000" b="1" i="0" u="none" strike="noStrike" kern="1200" cap="none" spc="0" normalizeH="0" baseline="0" noProof="0" dirty="0" smtClean="0">
                <a:ln>
                  <a:noFill/>
                </a:ln>
                <a:solidFill>
                  <a:srgbClr val="7B521B"/>
                </a:solidFill>
                <a:effectLst/>
                <a:uLnTx/>
                <a:uFillTx/>
                <a:latin typeface="Arial Black" pitchFamily="34" charset="0"/>
                <a:ea typeface="ヒラギノ角ゴ Pro W3" pitchFamily="-1" charset="-128"/>
                <a:cs typeface="ヒラギノ角ゴ Pro W3" pitchFamily="-1" charset="-128"/>
              </a:rPr>
              <a:t>FOUNDATIONS  THEMES, CHAPTER </a:t>
            </a:r>
          </a:p>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r>
              <a:rPr kumimoji="0" lang="en-CA" sz="2000" b="1" i="0" u="none" strike="noStrike" kern="1200" cap="none" spc="0" normalizeH="0" baseline="0" noProof="0" dirty="0" smtClean="0">
                <a:ln>
                  <a:noFill/>
                </a:ln>
                <a:solidFill>
                  <a:srgbClr val="7B521B"/>
                </a:solidFill>
                <a:effectLst/>
                <a:uLnTx/>
                <a:uFillTx/>
                <a:latin typeface="Arial Black" pitchFamily="34" charset="0"/>
                <a:ea typeface="ヒラギノ角ゴ Pro W3" pitchFamily="-1" charset="-128"/>
                <a:cs typeface="ヒラギノ角ゴ Pro W3" pitchFamily="-1" charset="-128"/>
              </a:rPr>
              <a:t>TITLES AND AUTHORS</a:t>
            </a:r>
            <a:endParaRPr kumimoji="0" lang="en-CA" sz="2000" b="0" i="0" u="none" strike="noStrike" kern="1200" cap="none" spc="0" normalizeH="0" baseline="0" noProof="0" dirty="0">
              <a:ln>
                <a:noFill/>
              </a:ln>
              <a:solidFill>
                <a:srgbClr val="7B521B"/>
              </a:solidFill>
              <a:effectLst/>
              <a:uLnTx/>
              <a:uFillTx/>
              <a:latin typeface="Arial Black" pitchFamily="34" charset="0"/>
              <a:ea typeface="ヒラギノ角ゴ Pro W3" pitchFamily="-1" charset="-128"/>
              <a:cs typeface="ヒラギノ角ゴ Pro W3" pitchFamily="-1" charset="-128"/>
            </a:endParaRPr>
          </a:p>
        </p:txBody>
      </p:sp>
      <p:sp>
        <p:nvSpPr>
          <p:cNvPr id="12"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5</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3"/>
          <a:srcRect/>
          <a:stretch>
            <a:fillRect/>
          </a:stretch>
        </p:blipFill>
        <p:spPr bwMode="auto">
          <a:xfrm>
            <a:off x="864735" y="1924050"/>
            <a:ext cx="7762875" cy="781050"/>
          </a:xfrm>
          <a:prstGeom prst="rect">
            <a:avLst/>
          </a:prstGeom>
          <a:noFill/>
          <a:ln w="9525">
            <a:noFill/>
            <a:miter lim="800000"/>
            <a:headEnd/>
            <a:tailEnd/>
          </a:ln>
        </p:spPr>
      </p:pic>
      <p:graphicFrame>
        <p:nvGraphicFramePr>
          <p:cNvPr id="7" name="Table 6"/>
          <p:cNvGraphicFramePr>
            <a:graphicFrameLocks noGrp="1"/>
          </p:cNvGraphicFramePr>
          <p:nvPr/>
        </p:nvGraphicFramePr>
        <p:xfrm>
          <a:off x="864735" y="3226755"/>
          <a:ext cx="7762875" cy="1357311"/>
        </p:xfrm>
        <a:graphic>
          <a:graphicData uri="http://schemas.openxmlformats.org/drawingml/2006/table">
            <a:tbl>
              <a:tblPr/>
              <a:tblGrid>
                <a:gridCol w="493709"/>
                <a:gridCol w="7269166"/>
              </a:tblGrid>
              <a:tr h="1357311">
                <a:tc>
                  <a:txBody>
                    <a:bodyPr/>
                    <a:lstStyle/>
                    <a:p>
                      <a:pPr marR="2540" algn="ctr">
                        <a:lnSpc>
                          <a:spcPct val="115000"/>
                        </a:lnSpc>
                        <a:spcAft>
                          <a:spcPts val="1000"/>
                        </a:spcAft>
                      </a:pPr>
                      <a:r>
                        <a:rPr lang="en-CA" sz="1800" b="1" i="1" dirty="0">
                          <a:latin typeface="Arial"/>
                          <a:ea typeface="Calibri"/>
                          <a:cs typeface="Times New Roman"/>
                        </a:rPr>
                        <a:t>9</a:t>
                      </a:r>
                      <a:endParaRPr lang="en-CA" sz="1800" dirty="0">
                        <a:latin typeface="Calibri"/>
                        <a:ea typeface="Calibri"/>
                        <a:cs typeface="Times New Roman"/>
                      </a:endParaRPr>
                    </a:p>
                  </a:txBody>
                  <a:tcPr marL="68580" marR="68580" marT="0" marB="0">
                    <a:lnL>
                      <a:noFill/>
                    </a:lnL>
                    <a:lnR>
                      <a:noFill/>
                    </a:lnR>
                    <a:lnT>
                      <a:noFill/>
                    </a:lnT>
                    <a:lnB>
                      <a:noFill/>
                    </a:lnB>
                  </a:tcPr>
                </a:tc>
                <a:tc>
                  <a:txBody>
                    <a:bodyPr/>
                    <a:lstStyle/>
                    <a:p>
                      <a:pPr marL="20955" marR="2540" indent="-20955">
                        <a:lnSpc>
                          <a:spcPct val="115000"/>
                        </a:lnSpc>
                        <a:spcAft>
                          <a:spcPts val="500"/>
                        </a:spcAft>
                      </a:pPr>
                      <a:r>
                        <a:rPr lang="en-CA" sz="1600" b="1" dirty="0">
                          <a:latin typeface="Arial"/>
                          <a:ea typeface="Calibri"/>
                          <a:cs typeface="Times New Roman"/>
                        </a:rPr>
                        <a:t>IS/GIS/LIS and Public Policies, Plans, and Programs: Thirty Years in Perspective – Recalling a Major Benchmarking Project</a:t>
                      </a:r>
                      <a:endParaRPr lang="en-CA" sz="1600" dirty="0">
                        <a:latin typeface="Calibri"/>
                        <a:ea typeface="Calibri"/>
                        <a:cs typeface="Times New Roman"/>
                      </a:endParaRPr>
                    </a:p>
                    <a:p>
                      <a:pPr marL="20955" marR="2540" indent="-20955">
                        <a:lnSpc>
                          <a:spcPct val="115000"/>
                        </a:lnSpc>
                        <a:spcAft>
                          <a:spcPts val="1000"/>
                        </a:spcAft>
                      </a:pPr>
                      <a:r>
                        <a:rPr lang="en-CA" sz="1100" dirty="0">
                          <a:solidFill>
                            <a:srgbClr val="333333"/>
                          </a:solidFill>
                          <a:latin typeface="Arial"/>
                          <a:ea typeface="Calibri"/>
                          <a:cs typeface="Times New Roman"/>
                        </a:rPr>
                        <a:t> </a:t>
                      </a:r>
                      <a:r>
                        <a:rPr lang="en-CA" sz="1400" i="1" dirty="0">
                          <a:solidFill>
                            <a:srgbClr val="404040"/>
                          </a:solidFill>
                          <a:latin typeface="Arial"/>
                          <a:ea typeface="Calibri"/>
                          <a:cs typeface="Times New Roman"/>
                        </a:rPr>
                        <a:t>Barry Wellar </a:t>
                      </a:r>
                      <a:r>
                        <a:rPr lang="en-CA" sz="1400" dirty="0">
                          <a:solidFill>
                            <a:srgbClr val="404040"/>
                          </a:solidFill>
                          <a:latin typeface="Arial"/>
                          <a:ea typeface="Calibri"/>
                          <a:cs typeface="Times New Roman"/>
                        </a:rPr>
                        <a:t> </a:t>
                      </a:r>
                      <a:endParaRPr lang="en-CA" sz="14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10" name="Content Placeholder 2"/>
          <p:cNvSpPr>
            <a:spLocks noGrp="1"/>
          </p:cNvSpPr>
          <p:nvPr>
            <p:ph idx="1"/>
          </p:nvPr>
        </p:nvSpPr>
        <p:spPr>
          <a:xfrm>
            <a:off x="1621967" y="502555"/>
            <a:ext cx="7347857" cy="557893"/>
          </a:xfrm>
        </p:spPr>
        <p:txBody>
          <a:bodyPr/>
          <a:lstStyle/>
          <a:p>
            <a:pPr algn="ctr">
              <a:buNone/>
            </a:pPr>
            <a:r>
              <a:rPr lang="en-CA" sz="2000" b="1" dirty="0" smtClean="0">
                <a:solidFill>
                  <a:srgbClr val="7B521B"/>
                </a:solidFill>
                <a:latin typeface="Arial Black" pitchFamily="34" charset="0"/>
              </a:rPr>
              <a:t>FOUNDATIONS  THEMES, CHAPTER </a:t>
            </a:r>
          </a:p>
          <a:p>
            <a:pPr algn="ctr">
              <a:buNone/>
            </a:pPr>
            <a:r>
              <a:rPr lang="en-CA" sz="2000" b="1" dirty="0" smtClean="0">
                <a:solidFill>
                  <a:srgbClr val="7B521B"/>
                </a:solidFill>
                <a:latin typeface="Arial Black" pitchFamily="34" charset="0"/>
              </a:rPr>
              <a:t>TITLES AND AUTHORS</a:t>
            </a:r>
            <a:endParaRPr lang="en-CA" sz="2000" dirty="0">
              <a:solidFill>
                <a:srgbClr val="7B521B"/>
              </a:solidFill>
              <a:latin typeface="Arial Black" pitchFamily="34" charset="0"/>
            </a:endParaRPr>
          </a:p>
        </p:txBody>
      </p:sp>
      <p:sp>
        <p:nvSpPr>
          <p:cNvPr id="13"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6</a:t>
            </a:fld>
            <a:endParaRPr lang="en-US" sz="1400" b="1" dirty="0">
              <a:solidFill>
                <a:schemeClr val="accent6">
                  <a:lumMod val="50000"/>
                </a:schemeClr>
              </a:solidFill>
            </a:endParaRPr>
          </a:p>
        </p:txBody>
      </p:sp>
      <p:sp>
        <p:nvSpPr>
          <p:cNvPr id="8" name="TextBox 7"/>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3"/>
          <a:srcRect/>
          <a:stretch>
            <a:fillRect/>
          </a:stretch>
        </p:blipFill>
        <p:spPr bwMode="auto">
          <a:xfrm>
            <a:off x="864735" y="1735269"/>
            <a:ext cx="7753350" cy="771525"/>
          </a:xfrm>
          <a:prstGeom prst="rect">
            <a:avLst/>
          </a:prstGeom>
          <a:noFill/>
          <a:ln w="9525">
            <a:noFill/>
            <a:miter lim="800000"/>
            <a:headEnd/>
            <a:tailEnd/>
          </a:ln>
        </p:spPr>
      </p:pic>
      <p:graphicFrame>
        <p:nvGraphicFramePr>
          <p:cNvPr id="6" name="Table 5"/>
          <p:cNvGraphicFramePr>
            <a:graphicFrameLocks noGrp="1"/>
          </p:cNvGraphicFramePr>
          <p:nvPr/>
        </p:nvGraphicFramePr>
        <p:xfrm>
          <a:off x="864735" y="2677098"/>
          <a:ext cx="7753350" cy="3971104"/>
        </p:xfrm>
        <a:graphic>
          <a:graphicData uri="http://schemas.openxmlformats.org/drawingml/2006/table">
            <a:tbl>
              <a:tblPr/>
              <a:tblGrid>
                <a:gridCol w="465358"/>
                <a:gridCol w="7287992"/>
              </a:tblGrid>
              <a:tr h="495759">
                <a:tc>
                  <a:txBody>
                    <a:bodyPr/>
                    <a:lstStyle/>
                    <a:p>
                      <a:pPr marR="2540">
                        <a:lnSpc>
                          <a:spcPct val="115000"/>
                        </a:lnSpc>
                        <a:spcAft>
                          <a:spcPts val="1000"/>
                        </a:spcAft>
                      </a:pPr>
                      <a:r>
                        <a:rPr lang="en-CA" sz="1400" b="1" i="1" dirty="0">
                          <a:latin typeface="Arial"/>
                          <a:ea typeface="Calibri"/>
                          <a:cs typeface="Times New Roman"/>
                        </a:rPr>
                        <a:t>10</a:t>
                      </a:r>
                      <a:endParaRPr lang="en-CA" sz="1100" dirty="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300"/>
                        </a:spcAft>
                      </a:pPr>
                      <a:r>
                        <a:rPr lang="en-CA" sz="1100" b="1" dirty="0">
                          <a:latin typeface="Arial"/>
                          <a:ea typeface="Calibri"/>
                          <a:cs typeface="Times New Roman"/>
                        </a:rPr>
                        <a:t>Special Interest Groups (SIGs) </a:t>
                      </a:r>
                      <a:endParaRPr lang="en-CA" sz="1100" dirty="0">
                        <a:latin typeface="Calibri"/>
                        <a:ea typeface="Calibri"/>
                        <a:cs typeface="Times New Roman"/>
                      </a:endParaRPr>
                    </a:p>
                    <a:p>
                      <a:pPr marR="2540">
                        <a:lnSpc>
                          <a:spcPct val="115000"/>
                        </a:lnSpc>
                        <a:spcAft>
                          <a:spcPts val="300"/>
                        </a:spcAft>
                      </a:pPr>
                      <a:r>
                        <a:rPr lang="en-CA" sz="1100" i="1" dirty="0">
                          <a:solidFill>
                            <a:srgbClr val="404040"/>
                          </a:solidFill>
                          <a:latin typeface="Arial"/>
                          <a:ea typeface="Calibri"/>
                          <a:cs typeface="Times New Roman"/>
                        </a:rPr>
                        <a:t>Peter Van Demark</a:t>
                      </a:r>
                      <a:endParaRPr lang="en-CA" sz="1100" dirty="0">
                        <a:latin typeface="Calibri"/>
                        <a:ea typeface="Calibri"/>
                        <a:cs typeface="Times New Roman"/>
                      </a:endParaRPr>
                    </a:p>
                  </a:txBody>
                  <a:tcPr marL="68580" marR="68580" marT="0" marB="0">
                    <a:lnL>
                      <a:noFill/>
                    </a:lnL>
                    <a:lnR>
                      <a:noFill/>
                    </a:lnR>
                    <a:lnT>
                      <a:noFill/>
                    </a:lnT>
                    <a:lnB>
                      <a:noFill/>
                    </a:lnB>
                  </a:tcPr>
                </a:tc>
              </a:tr>
              <a:tr h="727113">
                <a:tc>
                  <a:txBody>
                    <a:bodyPr/>
                    <a:lstStyle/>
                    <a:p>
                      <a:pPr marR="2540">
                        <a:lnSpc>
                          <a:spcPct val="115000"/>
                        </a:lnSpc>
                        <a:spcAft>
                          <a:spcPts val="1000"/>
                        </a:spcAft>
                      </a:pPr>
                      <a:r>
                        <a:rPr lang="en-CA" sz="1400" b="1" i="1">
                          <a:latin typeface="Arial"/>
                          <a:ea typeface="Calibri"/>
                          <a:cs typeface="Times New Roman"/>
                        </a:rPr>
                        <a:t>11</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300"/>
                        </a:spcAft>
                      </a:pPr>
                      <a:r>
                        <a:rPr lang="en-CA" sz="1100" b="1" dirty="0">
                          <a:solidFill>
                            <a:srgbClr val="000000"/>
                          </a:solidFill>
                          <a:latin typeface="Arial"/>
                          <a:ea typeface="Calibri"/>
                          <a:cs typeface="Times New Roman"/>
                        </a:rPr>
                        <a:t>Workshops and Workbooks: Leading the Way in Education and Training </a:t>
                      </a:r>
                      <a:r>
                        <a:rPr lang="en-CA" sz="1100" b="1" dirty="0">
                          <a:latin typeface="Arial"/>
                          <a:ea typeface="Calibri"/>
                          <a:cs typeface="Times New Roman"/>
                        </a:rPr>
                        <a:t>Based on Research and Applications Support</a:t>
                      </a:r>
                      <a:endParaRPr lang="en-CA" sz="1100" dirty="0">
                        <a:latin typeface="Calibri"/>
                        <a:ea typeface="Calibri"/>
                        <a:cs typeface="Times New Roman"/>
                      </a:endParaRPr>
                    </a:p>
                    <a:p>
                      <a:pPr marR="2540">
                        <a:lnSpc>
                          <a:spcPct val="115000"/>
                        </a:lnSpc>
                        <a:spcAft>
                          <a:spcPts val="300"/>
                        </a:spcAft>
                      </a:pPr>
                      <a:r>
                        <a:rPr lang="en-CA" sz="1100" b="0" i="1" dirty="0">
                          <a:solidFill>
                            <a:srgbClr val="404040"/>
                          </a:solidFill>
                          <a:latin typeface="Arial"/>
                          <a:ea typeface="Calibri"/>
                          <a:cs typeface="Times New Roman"/>
                        </a:rPr>
                        <a:t>Barry Wellar</a:t>
                      </a:r>
                      <a:endParaRPr lang="en-CA" sz="1100" b="0" dirty="0">
                        <a:latin typeface="Calibri"/>
                        <a:ea typeface="Calibri"/>
                        <a:cs typeface="Times New Roman"/>
                      </a:endParaRPr>
                    </a:p>
                  </a:txBody>
                  <a:tcPr marL="68580" marR="68580" marT="0" marB="0">
                    <a:lnL>
                      <a:noFill/>
                    </a:lnL>
                    <a:lnR>
                      <a:noFill/>
                    </a:lnR>
                    <a:lnT>
                      <a:noFill/>
                    </a:lnT>
                    <a:lnB>
                      <a:noFill/>
                    </a:lnB>
                  </a:tcPr>
                </a:tc>
              </a:tr>
              <a:tr h="727114">
                <a:tc>
                  <a:txBody>
                    <a:bodyPr/>
                    <a:lstStyle/>
                    <a:p>
                      <a:pPr marR="2540">
                        <a:lnSpc>
                          <a:spcPct val="115000"/>
                        </a:lnSpc>
                        <a:spcAft>
                          <a:spcPts val="1000"/>
                        </a:spcAft>
                      </a:pPr>
                      <a:r>
                        <a:rPr lang="en-CA" sz="1400" b="1" i="1">
                          <a:latin typeface="Arial"/>
                          <a:ea typeface="Calibri"/>
                          <a:cs typeface="Times New Roman"/>
                        </a:rPr>
                        <a:t>12</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300"/>
                        </a:spcAft>
                      </a:pPr>
                      <a:r>
                        <a:rPr lang="en-CA" sz="1100" b="1" dirty="0">
                          <a:solidFill>
                            <a:srgbClr val="000000"/>
                          </a:solidFill>
                          <a:latin typeface="Arial"/>
                          <a:ea typeface="Calibri"/>
                          <a:cs typeface="Times New Roman"/>
                        </a:rPr>
                        <a:t>The URISA Exemplary Systems in Government (ESIG) </a:t>
                      </a:r>
                      <a:r>
                        <a:rPr lang="en-CA" sz="1100" b="1" dirty="0" smtClean="0">
                          <a:solidFill>
                            <a:srgbClr val="000000"/>
                          </a:solidFill>
                          <a:latin typeface="Arial"/>
                          <a:ea typeface="Calibri"/>
                          <a:cs typeface="Times New Roman"/>
                        </a:rPr>
                        <a:t>Awards: </a:t>
                      </a:r>
                      <a:r>
                        <a:rPr lang="en-CA" sz="1100" b="1" dirty="0">
                          <a:solidFill>
                            <a:srgbClr val="000000"/>
                          </a:solidFill>
                          <a:latin typeface="Arial"/>
                          <a:ea typeface="Calibri"/>
                          <a:cs typeface="Times New Roman"/>
                        </a:rPr>
                        <a:t>Recognizing Information Systems Delivering Value</a:t>
                      </a:r>
                      <a:endParaRPr lang="en-CA" sz="1100" dirty="0">
                        <a:latin typeface="Calibri"/>
                        <a:ea typeface="Calibri"/>
                        <a:cs typeface="Times New Roman"/>
                      </a:endParaRPr>
                    </a:p>
                    <a:p>
                      <a:pPr marR="2540">
                        <a:lnSpc>
                          <a:spcPct val="115000"/>
                        </a:lnSpc>
                        <a:spcAft>
                          <a:spcPts val="300"/>
                        </a:spcAft>
                      </a:pPr>
                      <a:r>
                        <a:rPr lang="en-CA" sz="1100" i="1" dirty="0">
                          <a:solidFill>
                            <a:srgbClr val="404040"/>
                          </a:solidFill>
                          <a:latin typeface="Arial"/>
                          <a:ea typeface="Calibri"/>
                          <a:cs typeface="Times New Roman"/>
                        </a:rPr>
                        <a:t>Gary Hunter and Dianne Haley</a:t>
                      </a:r>
                      <a:endParaRPr lang="en-CA" sz="1100" dirty="0">
                        <a:latin typeface="Calibri"/>
                        <a:ea typeface="Calibri"/>
                        <a:cs typeface="Times New Roman"/>
                      </a:endParaRPr>
                    </a:p>
                  </a:txBody>
                  <a:tcPr marL="68580" marR="68580" marT="0" marB="0">
                    <a:lnL>
                      <a:noFill/>
                    </a:lnL>
                    <a:lnR>
                      <a:noFill/>
                    </a:lnR>
                    <a:lnT>
                      <a:noFill/>
                    </a:lnT>
                    <a:lnB>
                      <a:noFill/>
                    </a:lnB>
                  </a:tcPr>
                </a:tc>
              </a:tr>
              <a:tr h="517793">
                <a:tc>
                  <a:txBody>
                    <a:bodyPr/>
                    <a:lstStyle/>
                    <a:p>
                      <a:pPr marR="2540">
                        <a:lnSpc>
                          <a:spcPct val="115000"/>
                        </a:lnSpc>
                        <a:spcAft>
                          <a:spcPts val="1000"/>
                        </a:spcAft>
                      </a:pPr>
                      <a:r>
                        <a:rPr lang="en-CA" sz="1400" b="1" i="1">
                          <a:latin typeface="Arial"/>
                          <a:ea typeface="Calibri"/>
                          <a:cs typeface="Times New Roman"/>
                        </a:rPr>
                        <a:t>13</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300"/>
                        </a:spcAft>
                      </a:pPr>
                      <a:r>
                        <a:rPr lang="en-CA" sz="1100" b="1" dirty="0">
                          <a:latin typeface="Arial"/>
                          <a:ea typeface="Calibri"/>
                          <a:cs typeface="Times New Roman"/>
                        </a:rPr>
                        <a:t>A Research Agenda Focused on Institutional Issues</a:t>
                      </a:r>
                      <a:endParaRPr lang="en-CA" sz="1100" dirty="0">
                        <a:latin typeface="Calibri"/>
                        <a:ea typeface="Calibri"/>
                        <a:cs typeface="Times New Roman"/>
                      </a:endParaRPr>
                    </a:p>
                    <a:p>
                      <a:pPr marR="2540">
                        <a:lnSpc>
                          <a:spcPct val="115000"/>
                        </a:lnSpc>
                        <a:spcAft>
                          <a:spcPts val="300"/>
                        </a:spcAft>
                      </a:pPr>
                      <a:r>
                        <a:rPr lang="en-CA" sz="1100" i="1" dirty="0">
                          <a:solidFill>
                            <a:srgbClr val="404040"/>
                          </a:solidFill>
                          <a:latin typeface="Arial"/>
                          <a:ea typeface="Calibri"/>
                          <a:cs typeface="Times New Roman"/>
                        </a:rPr>
                        <a:t>Will Craig</a:t>
                      </a:r>
                      <a:endParaRPr lang="en-CA" sz="1100" dirty="0">
                        <a:latin typeface="Calibri"/>
                        <a:ea typeface="Calibri"/>
                        <a:cs typeface="Times New Roman"/>
                      </a:endParaRPr>
                    </a:p>
                  </a:txBody>
                  <a:tcPr marL="68580" marR="68580" marT="0" marB="0">
                    <a:lnL>
                      <a:noFill/>
                    </a:lnL>
                    <a:lnR>
                      <a:noFill/>
                    </a:lnR>
                    <a:lnT>
                      <a:noFill/>
                    </a:lnT>
                    <a:lnB>
                      <a:noFill/>
                    </a:lnB>
                  </a:tcPr>
                </a:tc>
              </a:tr>
              <a:tr h="550843">
                <a:tc>
                  <a:txBody>
                    <a:bodyPr/>
                    <a:lstStyle/>
                    <a:p>
                      <a:pPr marR="2540">
                        <a:lnSpc>
                          <a:spcPct val="115000"/>
                        </a:lnSpc>
                        <a:spcAft>
                          <a:spcPts val="1000"/>
                        </a:spcAft>
                      </a:pPr>
                      <a:r>
                        <a:rPr lang="en-CA" sz="1400" b="1" i="1">
                          <a:latin typeface="Arial"/>
                          <a:ea typeface="Calibri"/>
                          <a:cs typeface="Times New Roman"/>
                        </a:rPr>
                        <a:t>14</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300"/>
                        </a:spcAft>
                      </a:pPr>
                      <a:r>
                        <a:rPr lang="en-CA" sz="1100" b="1" dirty="0" err="1">
                          <a:solidFill>
                            <a:srgbClr val="000000"/>
                          </a:solidFill>
                          <a:latin typeface="Arial"/>
                          <a:ea typeface="Calibri"/>
                          <a:cs typeface="Times New Roman"/>
                        </a:rPr>
                        <a:t>URISA’s</a:t>
                      </a:r>
                      <a:r>
                        <a:rPr lang="en-CA" sz="1100" b="1" dirty="0">
                          <a:solidFill>
                            <a:srgbClr val="000000"/>
                          </a:solidFill>
                          <a:latin typeface="Arial"/>
                          <a:ea typeface="Calibri"/>
                          <a:cs typeface="Times New Roman"/>
                        </a:rPr>
                        <a:t> </a:t>
                      </a:r>
                      <a:r>
                        <a:rPr lang="en-CA" sz="1100" b="1" dirty="0" err="1">
                          <a:solidFill>
                            <a:srgbClr val="000000"/>
                          </a:solidFill>
                          <a:latin typeface="Arial"/>
                          <a:ea typeface="Calibri"/>
                          <a:cs typeface="Times New Roman"/>
                        </a:rPr>
                        <a:t>GISCorps</a:t>
                      </a:r>
                      <a:r>
                        <a:rPr lang="en-CA" sz="1100" b="1" dirty="0">
                          <a:solidFill>
                            <a:srgbClr val="000000"/>
                          </a:solidFill>
                          <a:latin typeface="Arial"/>
                          <a:ea typeface="Calibri"/>
                          <a:cs typeface="Times New Roman"/>
                        </a:rPr>
                        <a:t>: GIS Professionals Volunteering for a Better World</a:t>
                      </a:r>
                      <a:endParaRPr lang="en-CA" sz="1100" dirty="0">
                        <a:latin typeface="Calibri"/>
                        <a:ea typeface="Calibri"/>
                        <a:cs typeface="Times New Roman"/>
                      </a:endParaRPr>
                    </a:p>
                    <a:p>
                      <a:pPr marR="2540">
                        <a:lnSpc>
                          <a:spcPct val="115000"/>
                        </a:lnSpc>
                        <a:spcAft>
                          <a:spcPts val="300"/>
                        </a:spcAft>
                      </a:pPr>
                      <a:r>
                        <a:rPr lang="en-CA" sz="1100" i="1" dirty="0" err="1">
                          <a:solidFill>
                            <a:srgbClr val="404040"/>
                          </a:solidFill>
                          <a:latin typeface="Arial"/>
                          <a:ea typeface="Calibri"/>
                          <a:cs typeface="Times New Roman"/>
                        </a:rPr>
                        <a:t>Shoreh</a:t>
                      </a:r>
                      <a:r>
                        <a:rPr lang="en-CA" sz="1100" i="1" dirty="0">
                          <a:solidFill>
                            <a:srgbClr val="404040"/>
                          </a:solidFill>
                          <a:latin typeface="Arial"/>
                          <a:ea typeface="Calibri"/>
                          <a:cs typeface="Times New Roman"/>
                        </a:rPr>
                        <a:t> </a:t>
                      </a:r>
                      <a:r>
                        <a:rPr lang="en-CA" sz="1100" i="1" dirty="0" err="1">
                          <a:solidFill>
                            <a:srgbClr val="404040"/>
                          </a:solidFill>
                          <a:latin typeface="Arial"/>
                          <a:ea typeface="Calibri"/>
                          <a:cs typeface="Times New Roman"/>
                        </a:rPr>
                        <a:t>Elhami</a:t>
                      </a:r>
                      <a:r>
                        <a:rPr lang="en-CA" sz="1100" i="1" dirty="0">
                          <a:solidFill>
                            <a:srgbClr val="404040"/>
                          </a:solidFill>
                          <a:latin typeface="Arial"/>
                          <a:ea typeface="Calibri"/>
                          <a:cs typeface="Times New Roman"/>
                        </a:rPr>
                        <a:t> and Dianne Haley</a:t>
                      </a:r>
                      <a:endParaRPr lang="en-CA" sz="1100" dirty="0">
                        <a:latin typeface="Calibri"/>
                        <a:ea typeface="Calibri"/>
                        <a:cs typeface="Times New Roman"/>
                      </a:endParaRPr>
                    </a:p>
                  </a:txBody>
                  <a:tcPr marL="68580" marR="68580" marT="0" marB="0">
                    <a:lnL>
                      <a:noFill/>
                    </a:lnL>
                    <a:lnR>
                      <a:noFill/>
                    </a:lnR>
                    <a:lnT>
                      <a:noFill/>
                    </a:lnT>
                    <a:lnB>
                      <a:noFill/>
                    </a:lnB>
                  </a:tcPr>
                </a:tc>
              </a:tr>
              <a:tr h="528810">
                <a:tc>
                  <a:txBody>
                    <a:bodyPr/>
                    <a:lstStyle/>
                    <a:p>
                      <a:pPr marR="2540">
                        <a:lnSpc>
                          <a:spcPct val="115000"/>
                        </a:lnSpc>
                        <a:spcAft>
                          <a:spcPts val="1000"/>
                        </a:spcAft>
                      </a:pPr>
                      <a:r>
                        <a:rPr lang="en-CA" sz="1400" b="1" i="1">
                          <a:latin typeface="Arial"/>
                          <a:ea typeface="Calibri"/>
                          <a:cs typeface="Times New Roman"/>
                        </a:rPr>
                        <a:t>15</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300"/>
                        </a:spcAft>
                      </a:pPr>
                      <a:r>
                        <a:rPr lang="en-US" sz="1100" b="1" dirty="0">
                          <a:latin typeface="Arial"/>
                          <a:ea typeface="Calibri"/>
                          <a:cs typeface="Times New Roman"/>
                        </a:rPr>
                        <a:t>NCGIA: Its Origins and Impacts</a:t>
                      </a:r>
                      <a:endParaRPr lang="en-CA" sz="1100" dirty="0">
                        <a:latin typeface="Calibri"/>
                        <a:ea typeface="Calibri"/>
                        <a:cs typeface="Times New Roman"/>
                      </a:endParaRPr>
                    </a:p>
                    <a:p>
                      <a:pPr marR="2540">
                        <a:lnSpc>
                          <a:spcPct val="115000"/>
                        </a:lnSpc>
                        <a:spcAft>
                          <a:spcPts val="300"/>
                        </a:spcAft>
                      </a:pPr>
                      <a:r>
                        <a:rPr lang="en-US" sz="1100" i="1" dirty="0">
                          <a:solidFill>
                            <a:srgbClr val="404040"/>
                          </a:solidFill>
                          <a:latin typeface="Arial"/>
                          <a:ea typeface="Calibri"/>
                          <a:cs typeface="Times New Roman"/>
                        </a:rPr>
                        <a:t>Mike </a:t>
                      </a:r>
                      <a:r>
                        <a:rPr lang="en-US" sz="1100" i="1" dirty="0" err="1">
                          <a:solidFill>
                            <a:srgbClr val="404040"/>
                          </a:solidFill>
                          <a:latin typeface="Arial"/>
                          <a:ea typeface="Calibri"/>
                          <a:cs typeface="Times New Roman"/>
                        </a:rPr>
                        <a:t>Goodchild</a:t>
                      </a:r>
                      <a:endParaRPr lang="en-CA" sz="1100" dirty="0">
                        <a:latin typeface="Calibri"/>
                        <a:ea typeface="Calibri"/>
                        <a:cs typeface="Times New Roman"/>
                      </a:endParaRPr>
                    </a:p>
                  </a:txBody>
                  <a:tcPr marL="68580" marR="68580" marT="0" marB="0">
                    <a:lnL>
                      <a:noFill/>
                    </a:lnL>
                    <a:lnR>
                      <a:noFill/>
                    </a:lnR>
                    <a:lnT>
                      <a:noFill/>
                    </a:lnT>
                    <a:lnB>
                      <a:noFill/>
                    </a:lnB>
                  </a:tcPr>
                </a:tc>
              </a:tr>
              <a:tr h="0">
                <a:tc>
                  <a:txBody>
                    <a:bodyPr/>
                    <a:lstStyle/>
                    <a:p>
                      <a:pPr marR="2540">
                        <a:lnSpc>
                          <a:spcPct val="115000"/>
                        </a:lnSpc>
                        <a:spcAft>
                          <a:spcPts val="1000"/>
                        </a:spcAft>
                      </a:pPr>
                      <a:r>
                        <a:rPr lang="en-CA" sz="1400" b="1" i="1">
                          <a:latin typeface="Arial"/>
                          <a:ea typeface="Calibri"/>
                          <a:cs typeface="Times New Roman"/>
                        </a:rPr>
                        <a:t>16</a:t>
                      </a:r>
                      <a:endParaRPr lang="en-CA" sz="110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300"/>
                        </a:spcAft>
                      </a:pPr>
                      <a:r>
                        <a:rPr lang="en-CA" sz="1100" b="1" dirty="0">
                          <a:solidFill>
                            <a:srgbClr val="000000"/>
                          </a:solidFill>
                          <a:latin typeface="Arial"/>
                          <a:ea typeface="Calibri"/>
                          <a:cs typeface="Times New Roman"/>
                        </a:rPr>
                        <a:t>GIS Management: Major Initiatives and Lessons Learned</a:t>
                      </a:r>
                      <a:endParaRPr lang="en-CA" sz="1100" dirty="0">
                        <a:latin typeface="Calibri"/>
                        <a:ea typeface="Calibri"/>
                        <a:cs typeface="Times New Roman"/>
                      </a:endParaRPr>
                    </a:p>
                    <a:p>
                      <a:pPr marR="2540">
                        <a:lnSpc>
                          <a:spcPct val="115000"/>
                        </a:lnSpc>
                        <a:spcAft>
                          <a:spcPts val="300"/>
                        </a:spcAft>
                      </a:pPr>
                      <a:r>
                        <a:rPr lang="en-CA" sz="1100" i="1" dirty="0">
                          <a:solidFill>
                            <a:srgbClr val="404040"/>
                          </a:solidFill>
                          <a:latin typeface="Arial"/>
                          <a:ea typeface="Calibri"/>
                          <a:cs typeface="Times New Roman"/>
                        </a:rPr>
                        <a:t>Pete Croswell</a:t>
                      </a:r>
                      <a:endParaRPr lang="en-CA" sz="11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10" name="Content Placeholder 2"/>
          <p:cNvSpPr>
            <a:spLocks noGrp="1"/>
          </p:cNvSpPr>
          <p:nvPr>
            <p:ph idx="1"/>
          </p:nvPr>
        </p:nvSpPr>
        <p:spPr>
          <a:xfrm>
            <a:off x="1621967" y="502555"/>
            <a:ext cx="7347857" cy="557893"/>
          </a:xfrm>
        </p:spPr>
        <p:txBody>
          <a:bodyPr/>
          <a:lstStyle/>
          <a:p>
            <a:pPr algn="ctr">
              <a:buNone/>
            </a:pPr>
            <a:r>
              <a:rPr lang="en-CA" sz="2000" b="1" dirty="0" smtClean="0">
                <a:solidFill>
                  <a:srgbClr val="7B521B"/>
                </a:solidFill>
                <a:latin typeface="Arial Black" pitchFamily="34" charset="0"/>
              </a:rPr>
              <a:t>FOUNDATIONS  THEMES, CHAPTER </a:t>
            </a:r>
          </a:p>
          <a:p>
            <a:pPr algn="ctr">
              <a:buNone/>
            </a:pPr>
            <a:r>
              <a:rPr lang="en-CA" sz="2000" b="1" dirty="0" smtClean="0">
                <a:solidFill>
                  <a:srgbClr val="7B521B"/>
                </a:solidFill>
                <a:latin typeface="Arial Black" pitchFamily="34" charset="0"/>
              </a:rPr>
              <a:t>TITLES AND AUTHORS</a:t>
            </a:r>
            <a:endParaRPr lang="en-CA" sz="2000" dirty="0">
              <a:solidFill>
                <a:srgbClr val="7B521B"/>
              </a:solidFill>
              <a:latin typeface="Arial Black" pitchFamily="34" charset="0"/>
            </a:endParaRPr>
          </a:p>
        </p:txBody>
      </p:sp>
      <p:sp>
        <p:nvSpPr>
          <p:cNvPr id="13"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7</a:t>
            </a:fld>
            <a:endParaRPr lang="en-US" sz="1400" b="1" dirty="0">
              <a:solidFill>
                <a:schemeClr val="accent6">
                  <a:lumMod val="50000"/>
                </a:schemeClr>
              </a:solidFill>
            </a:endParaRPr>
          </a:p>
        </p:txBody>
      </p:sp>
      <p:sp>
        <p:nvSpPr>
          <p:cNvPr id="7" name="TextBox 6"/>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p:cNvPicPr>
            <a:picLocks noChangeAspect="1" noChangeArrowheads="1"/>
          </p:cNvPicPr>
          <p:nvPr/>
        </p:nvPicPr>
        <p:blipFill>
          <a:blip r:embed="rId3"/>
          <a:srcRect/>
          <a:stretch>
            <a:fillRect/>
          </a:stretch>
        </p:blipFill>
        <p:spPr bwMode="auto">
          <a:xfrm>
            <a:off x="864734" y="1735269"/>
            <a:ext cx="7737613" cy="771525"/>
          </a:xfrm>
          <a:prstGeom prst="rect">
            <a:avLst/>
          </a:prstGeom>
          <a:noFill/>
          <a:ln w="9525">
            <a:noFill/>
            <a:miter lim="800000"/>
            <a:headEnd/>
            <a:tailEnd/>
          </a:ln>
        </p:spPr>
      </p:pic>
      <p:graphicFrame>
        <p:nvGraphicFramePr>
          <p:cNvPr id="8" name="Table 7"/>
          <p:cNvGraphicFramePr>
            <a:graphicFrameLocks noGrp="1"/>
          </p:cNvGraphicFramePr>
          <p:nvPr/>
        </p:nvGraphicFramePr>
        <p:xfrm>
          <a:off x="864733" y="2798284"/>
          <a:ext cx="7737613" cy="3786385"/>
        </p:xfrm>
        <a:graphic>
          <a:graphicData uri="http://schemas.openxmlformats.org/drawingml/2006/table">
            <a:tbl>
              <a:tblPr/>
              <a:tblGrid>
                <a:gridCol w="492102"/>
                <a:gridCol w="7245511"/>
              </a:tblGrid>
              <a:tr h="583894">
                <a:tc>
                  <a:txBody>
                    <a:bodyPr/>
                    <a:lstStyle/>
                    <a:p>
                      <a:pPr marR="2540">
                        <a:lnSpc>
                          <a:spcPct val="115000"/>
                        </a:lnSpc>
                        <a:spcAft>
                          <a:spcPts val="1000"/>
                        </a:spcAft>
                      </a:pPr>
                      <a:r>
                        <a:rPr lang="en-CA" sz="1400" b="1" i="1">
                          <a:latin typeface="Arial"/>
                          <a:ea typeface="Calibri"/>
                          <a:cs typeface="Times New Roman"/>
                        </a:rPr>
                        <a:t>17</a:t>
                      </a:r>
                      <a:endParaRPr lang="en-CA" sz="1100">
                        <a:latin typeface="Calibri"/>
                        <a:ea typeface="Calibri"/>
                        <a:cs typeface="Times New Roman"/>
                      </a:endParaRPr>
                    </a:p>
                  </a:txBody>
                  <a:tcPr marL="68509" marR="68509" marT="0" marB="0">
                    <a:lnL>
                      <a:noFill/>
                    </a:lnL>
                    <a:lnR>
                      <a:noFill/>
                    </a:lnR>
                    <a:lnT>
                      <a:noFill/>
                    </a:lnT>
                    <a:lnB>
                      <a:noFill/>
                    </a:lnB>
                  </a:tcPr>
                </a:tc>
                <a:tc>
                  <a:txBody>
                    <a:bodyPr/>
                    <a:lstStyle/>
                    <a:p>
                      <a:pPr marR="2540">
                        <a:lnSpc>
                          <a:spcPct val="115000"/>
                        </a:lnSpc>
                        <a:spcAft>
                          <a:spcPts val="500"/>
                        </a:spcAft>
                      </a:pPr>
                      <a:r>
                        <a:rPr lang="en-CA" sz="1100" b="1">
                          <a:latin typeface="Arial"/>
                          <a:ea typeface="Calibri"/>
                          <a:cs typeface="Times New Roman"/>
                        </a:rPr>
                        <a:t>Connecting Research Methodology and the Reality-Data-Information-Knowledge Transform Process</a:t>
                      </a:r>
                      <a:endParaRPr lang="en-CA" sz="1100">
                        <a:latin typeface="Calibri"/>
                        <a:ea typeface="Calibri"/>
                        <a:cs typeface="Times New Roman"/>
                      </a:endParaRPr>
                    </a:p>
                    <a:p>
                      <a:pPr marR="2540">
                        <a:lnSpc>
                          <a:spcPct val="115000"/>
                        </a:lnSpc>
                        <a:spcAft>
                          <a:spcPts val="1000"/>
                        </a:spcAft>
                      </a:pPr>
                      <a:r>
                        <a:rPr lang="en-CA" sz="1100" i="1">
                          <a:solidFill>
                            <a:srgbClr val="404040"/>
                          </a:solidFill>
                          <a:latin typeface="Arial"/>
                          <a:ea typeface="Calibri"/>
                          <a:cs typeface="Times New Roman"/>
                        </a:rPr>
                        <a:t>Barry Wellar  </a:t>
                      </a:r>
                      <a:endParaRPr lang="en-CA" sz="1100">
                        <a:latin typeface="Calibri"/>
                        <a:ea typeface="Calibri"/>
                        <a:cs typeface="Times New Roman"/>
                      </a:endParaRPr>
                    </a:p>
                  </a:txBody>
                  <a:tcPr marL="68509" marR="68509" marT="0" marB="0">
                    <a:lnL>
                      <a:noFill/>
                    </a:lnL>
                    <a:lnR>
                      <a:noFill/>
                    </a:lnR>
                    <a:lnT>
                      <a:noFill/>
                    </a:lnT>
                    <a:lnB>
                      <a:noFill/>
                    </a:lnB>
                  </a:tcPr>
                </a:tc>
              </a:tr>
              <a:tr h="583894">
                <a:tc>
                  <a:txBody>
                    <a:bodyPr/>
                    <a:lstStyle/>
                    <a:p>
                      <a:pPr marR="2540">
                        <a:lnSpc>
                          <a:spcPct val="115000"/>
                        </a:lnSpc>
                        <a:spcAft>
                          <a:spcPts val="1000"/>
                        </a:spcAft>
                      </a:pPr>
                      <a:r>
                        <a:rPr lang="en-CA" sz="1400" b="1" i="1">
                          <a:latin typeface="Arial"/>
                          <a:ea typeface="Calibri"/>
                          <a:cs typeface="Times New Roman"/>
                        </a:rPr>
                        <a:t>18</a:t>
                      </a:r>
                      <a:endParaRPr lang="en-CA" sz="1100">
                        <a:latin typeface="Calibri"/>
                        <a:ea typeface="Calibri"/>
                        <a:cs typeface="Times New Roman"/>
                      </a:endParaRPr>
                    </a:p>
                  </a:txBody>
                  <a:tcPr marL="68509" marR="68509" marT="0" marB="0">
                    <a:lnL>
                      <a:noFill/>
                    </a:lnL>
                    <a:lnR>
                      <a:noFill/>
                    </a:lnR>
                    <a:lnT>
                      <a:noFill/>
                    </a:lnT>
                    <a:lnB>
                      <a:noFill/>
                    </a:lnB>
                  </a:tcPr>
                </a:tc>
                <a:tc>
                  <a:txBody>
                    <a:bodyPr/>
                    <a:lstStyle/>
                    <a:p>
                      <a:pPr marR="2540">
                        <a:lnSpc>
                          <a:spcPct val="115000"/>
                        </a:lnSpc>
                        <a:spcAft>
                          <a:spcPts val="500"/>
                        </a:spcAft>
                      </a:pPr>
                      <a:r>
                        <a:rPr lang="en-CA" sz="1100" b="1">
                          <a:solidFill>
                            <a:srgbClr val="000000"/>
                          </a:solidFill>
                          <a:latin typeface="Arial"/>
                          <a:ea typeface="Calibri"/>
                          <a:cs typeface="Times New Roman"/>
                        </a:rPr>
                        <a:t>Fundamentals of Geospatial Algorithm Design</a:t>
                      </a:r>
                      <a:endParaRPr lang="en-CA" sz="1100">
                        <a:latin typeface="Calibri"/>
                        <a:ea typeface="Calibri"/>
                        <a:cs typeface="Times New Roman"/>
                      </a:endParaRPr>
                    </a:p>
                    <a:p>
                      <a:pPr marR="2540">
                        <a:lnSpc>
                          <a:spcPct val="115000"/>
                        </a:lnSpc>
                        <a:spcAft>
                          <a:spcPts val="1000"/>
                        </a:spcAft>
                      </a:pPr>
                      <a:r>
                        <a:rPr lang="en-CA" sz="1100" i="1">
                          <a:solidFill>
                            <a:srgbClr val="404040"/>
                          </a:solidFill>
                          <a:latin typeface="Arial"/>
                          <a:ea typeface="Calibri"/>
                          <a:cs typeface="Times New Roman"/>
                        </a:rPr>
                        <a:t>Dana Tomlin</a:t>
                      </a:r>
                      <a:endParaRPr lang="en-CA" sz="1100">
                        <a:latin typeface="Calibri"/>
                        <a:ea typeface="Calibri"/>
                        <a:cs typeface="Times New Roman"/>
                      </a:endParaRPr>
                    </a:p>
                  </a:txBody>
                  <a:tcPr marL="68509" marR="68509" marT="0" marB="0">
                    <a:lnL>
                      <a:noFill/>
                    </a:lnL>
                    <a:lnR>
                      <a:noFill/>
                    </a:lnR>
                    <a:lnT>
                      <a:noFill/>
                    </a:lnT>
                    <a:lnB>
                      <a:noFill/>
                    </a:lnB>
                  </a:tcPr>
                </a:tc>
              </a:tr>
              <a:tr h="605928">
                <a:tc>
                  <a:txBody>
                    <a:bodyPr/>
                    <a:lstStyle/>
                    <a:p>
                      <a:pPr marR="2540">
                        <a:lnSpc>
                          <a:spcPct val="115000"/>
                        </a:lnSpc>
                        <a:spcAft>
                          <a:spcPts val="1000"/>
                        </a:spcAft>
                      </a:pPr>
                      <a:r>
                        <a:rPr lang="en-CA" sz="1400" b="1" i="1">
                          <a:latin typeface="Arial"/>
                          <a:ea typeface="Calibri"/>
                          <a:cs typeface="Times New Roman"/>
                        </a:rPr>
                        <a:t>19</a:t>
                      </a:r>
                      <a:endParaRPr lang="en-CA" sz="1100">
                        <a:latin typeface="Calibri"/>
                        <a:ea typeface="Calibri"/>
                        <a:cs typeface="Times New Roman"/>
                      </a:endParaRPr>
                    </a:p>
                  </a:txBody>
                  <a:tcPr marL="68509" marR="68509" marT="0" marB="0">
                    <a:lnL>
                      <a:noFill/>
                    </a:lnL>
                    <a:lnR>
                      <a:noFill/>
                    </a:lnR>
                    <a:lnT>
                      <a:noFill/>
                    </a:lnT>
                    <a:lnB>
                      <a:noFill/>
                    </a:lnB>
                  </a:tcPr>
                </a:tc>
                <a:tc>
                  <a:txBody>
                    <a:bodyPr/>
                    <a:lstStyle/>
                    <a:p>
                      <a:pPr marR="2540">
                        <a:lnSpc>
                          <a:spcPct val="115000"/>
                        </a:lnSpc>
                        <a:spcAft>
                          <a:spcPts val="500"/>
                        </a:spcAft>
                      </a:pPr>
                      <a:r>
                        <a:rPr lang="en-CA" sz="1100" b="1">
                          <a:latin typeface="Arial"/>
                          <a:ea typeface="Calibri"/>
                          <a:cs typeface="Times New Roman"/>
                        </a:rPr>
                        <a:t>Street Addressing: From AdMatch to a National Standard</a:t>
                      </a:r>
                      <a:endParaRPr lang="en-CA" sz="1100">
                        <a:latin typeface="Calibri"/>
                        <a:ea typeface="Calibri"/>
                        <a:cs typeface="Times New Roman"/>
                      </a:endParaRPr>
                    </a:p>
                    <a:p>
                      <a:pPr marR="2540">
                        <a:lnSpc>
                          <a:spcPct val="115000"/>
                        </a:lnSpc>
                        <a:spcAft>
                          <a:spcPts val="1000"/>
                        </a:spcAft>
                      </a:pPr>
                      <a:r>
                        <a:rPr lang="en-CA" sz="1100" i="1">
                          <a:solidFill>
                            <a:srgbClr val="404040"/>
                          </a:solidFill>
                          <a:latin typeface="Arial"/>
                          <a:ea typeface="Calibri"/>
                          <a:cs typeface="Times New Roman"/>
                        </a:rPr>
                        <a:t>Martha Wells</a:t>
                      </a:r>
                      <a:endParaRPr lang="en-CA" sz="1100">
                        <a:latin typeface="Calibri"/>
                        <a:ea typeface="Calibri"/>
                        <a:cs typeface="Times New Roman"/>
                      </a:endParaRPr>
                    </a:p>
                  </a:txBody>
                  <a:tcPr marL="68509" marR="68509" marT="0" marB="0">
                    <a:lnL>
                      <a:noFill/>
                    </a:lnL>
                    <a:lnR>
                      <a:noFill/>
                    </a:lnR>
                    <a:lnT>
                      <a:noFill/>
                    </a:lnT>
                    <a:lnB>
                      <a:noFill/>
                    </a:lnB>
                  </a:tcPr>
                </a:tc>
              </a:tr>
              <a:tr h="793215">
                <a:tc>
                  <a:txBody>
                    <a:bodyPr/>
                    <a:lstStyle/>
                    <a:p>
                      <a:pPr marR="2540">
                        <a:lnSpc>
                          <a:spcPct val="115000"/>
                        </a:lnSpc>
                        <a:spcAft>
                          <a:spcPts val="1000"/>
                        </a:spcAft>
                      </a:pPr>
                      <a:r>
                        <a:rPr lang="en-CA" sz="1400" b="1" i="1">
                          <a:latin typeface="Arial"/>
                          <a:ea typeface="Calibri"/>
                          <a:cs typeface="Times New Roman"/>
                        </a:rPr>
                        <a:t>20</a:t>
                      </a:r>
                      <a:endParaRPr lang="en-CA" sz="1100">
                        <a:latin typeface="Calibri"/>
                        <a:ea typeface="Calibri"/>
                        <a:cs typeface="Times New Roman"/>
                      </a:endParaRPr>
                    </a:p>
                  </a:txBody>
                  <a:tcPr marL="68509" marR="68509" marT="0" marB="0">
                    <a:lnL>
                      <a:noFill/>
                    </a:lnL>
                    <a:lnR>
                      <a:noFill/>
                    </a:lnR>
                    <a:lnT>
                      <a:noFill/>
                    </a:lnT>
                    <a:lnB>
                      <a:noFill/>
                    </a:lnB>
                  </a:tcPr>
                </a:tc>
                <a:tc>
                  <a:txBody>
                    <a:bodyPr/>
                    <a:lstStyle/>
                    <a:p>
                      <a:pPr marR="2540">
                        <a:lnSpc>
                          <a:spcPct val="115000"/>
                        </a:lnSpc>
                        <a:spcAft>
                          <a:spcPts val="500"/>
                        </a:spcAft>
                      </a:pPr>
                      <a:r>
                        <a:rPr lang="en-CA" sz="1100" b="1">
                          <a:latin typeface="Arial"/>
                          <a:ea typeface="Calibri"/>
                          <a:cs typeface="Times New Roman"/>
                        </a:rPr>
                        <a:t>Public Access, Privacy and Security Protection, and Cost Recovery Policies for Government Geographic Data</a:t>
                      </a:r>
                      <a:endParaRPr lang="en-CA" sz="1100">
                        <a:latin typeface="Calibri"/>
                        <a:ea typeface="Calibri"/>
                        <a:cs typeface="Times New Roman"/>
                      </a:endParaRPr>
                    </a:p>
                    <a:p>
                      <a:pPr marR="2540">
                        <a:lnSpc>
                          <a:spcPct val="115000"/>
                        </a:lnSpc>
                        <a:spcAft>
                          <a:spcPts val="1000"/>
                        </a:spcAft>
                      </a:pPr>
                      <a:r>
                        <a:rPr lang="en-CA" sz="1100" i="1">
                          <a:solidFill>
                            <a:srgbClr val="404040"/>
                          </a:solidFill>
                          <a:latin typeface="Arial"/>
                          <a:ea typeface="Calibri"/>
                          <a:cs typeface="Times New Roman"/>
                        </a:rPr>
                        <a:t>Ed Wells</a:t>
                      </a:r>
                      <a:endParaRPr lang="en-CA" sz="1100">
                        <a:latin typeface="Calibri"/>
                        <a:ea typeface="Calibri"/>
                        <a:cs typeface="Times New Roman"/>
                      </a:endParaRPr>
                    </a:p>
                  </a:txBody>
                  <a:tcPr marL="68509" marR="68509" marT="0" marB="0">
                    <a:lnL>
                      <a:noFill/>
                    </a:lnL>
                    <a:lnR>
                      <a:noFill/>
                    </a:lnR>
                    <a:lnT>
                      <a:noFill/>
                    </a:lnT>
                    <a:lnB>
                      <a:noFill/>
                    </a:lnB>
                  </a:tcPr>
                </a:tc>
              </a:tr>
              <a:tr h="638978">
                <a:tc>
                  <a:txBody>
                    <a:bodyPr/>
                    <a:lstStyle/>
                    <a:p>
                      <a:pPr marR="2540">
                        <a:lnSpc>
                          <a:spcPct val="115000"/>
                        </a:lnSpc>
                        <a:spcAft>
                          <a:spcPts val="1000"/>
                        </a:spcAft>
                      </a:pPr>
                      <a:r>
                        <a:rPr lang="en-CA" sz="1400" b="1" i="1">
                          <a:latin typeface="Arial"/>
                          <a:ea typeface="Calibri"/>
                          <a:cs typeface="Times New Roman"/>
                        </a:rPr>
                        <a:t>21</a:t>
                      </a:r>
                      <a:endParaRPr lang="en-CA" sz="1100">
                        <a:latin typeface="Calibri"/>
                        <a:ea typeface="Calibri"/>
                        <a:cs typeface="Times New Roman"/>
                      </a:endParaRPr>
                    </a:p>
                  </a:txBody>
                  <a:tcPr marL="68509" marR="68509" marT="0" marB="0">
                    <a:lnL>
                      <a:noFill/>
                    </a:lnL>
                    <a:lnR>
                      <a:noFill/>
                    </a:lnR>
                    <a:lnT>
                      <a:noFill/>
                    </a:lnT>
                    <a:lnB>
                      <a:noFill/>
                    </a:lnB>
                  </a:tcPr>
                </a:tc>
                <a:tc>
                  <a:txBody>
                    <a:bodyPr/>
                    <a:lstStyle/>
                    <a:p>
                      <a:pPr marR="2540">
                        <a:lnSpc>
                          <a:spcPct val="115000"/>
                        </a:lnSpc>
                        <a:spcAft>
                          <a:spcPts val="500"/>
                        </a:spcAft>
                      </a:pPr>
                      <a:r>
                        <a:rPr lang="en-CA" sz="1100" b="1">
                          <a:latin typeface="Arial"/>
                          <a:ea typeface="Calibri"/>
                          <a:cs typeface="Times New Roman"/>
                        </a:rPr>
                        <a:t>GIS and the City 2.0</a:t>
                      </a:r>
                      <a:endParaRPr lang="en-CA" sz="1100">
                        <a:latin typeface="Calibri"/>
                        <a:ea typeface="Calibri"/>
                        <a:cs typeface="Times New Roman"/>
                      </a:endParaRPr>
                    </a:p>
                    <a:p>
                      <a:pPr marR="2540">
                        <a:lnSpc>
                          <a:spcPct val="115000"/>
                        </a:lnSpc>
                        <a:spcAft>
                          <a:spcPts val="1000"/>
                        </a:spcAft>
                      </a:pPr>
                      <a:r>
                        <a:rPr lang="en-CA" sz="1100" i="1">
                          <a:solidFill>
                            <a:srgbClr val="404040"/>
                          </a:solidFill>
                          <a:latin typeface="Arial"/>
                          <a:ea typeface="Calibri"/>
                          <a:cs typeface="Times New Roman"/>
                        </a:rPr>
                        <a:t>Jack Dangermond   </a:t>
                      </a:r>
                      <a:endParaRPr lang="en-CA" sz="1100">
                        <a:latin typeface="Calibri"/>
                        <a:ea typeface="Calibri"/>
                        <a:cs typeface="Times New Roman"/>
                      </a:endParaRPr>
                    </a:p>
                  </a:txBody>
                  <a:tcPr marL="68509" marR="68509" marT="0" marB="0">
                    <a:lnL>
                      <a:noFill/>
                    </a:lnL>
                    <a:lnR>
                      <a:noFill/>
                    </a:lnR>
                    <a:lnT>
                      <a:noFill/>
                    </a:lnT>
                    <a:lnB>
                      <a:noFill/>
                    </a:lnB>
                  </a:tcPr>
                </a:tc>
              </a:tr>
              <a:tr h="580476">
                <a:tc>
                  <a:txBody>
                    <a:bodyPr/>
                    <a:lstStyle/>
                    <a:p>
                      <a:pPr marR="2540">
                        <a:lnSpc>
                          <a:spcPct val="115000"/>
                        </a:lnSpc>
                        <a:spcAft>
                          <a:spcPts val="1000"/>
                        </a:spcAft>
                      </a:pPr>
                      <a:r>
                        <a:rPr lang="en-CA" sz="1400" b="1" i="1">
                          <a:latin typeface="Arial"/>
                          <a:ea typeface="Calibri"/>
                          <a:cs typeface="Times New Roman"/>
                        </a:rPr>
                        <a:t>22</a:t>
                      </a:r>
                      <a:endParaRPr lang="en-CA" sz="1100">
                        <a:latin typeface="Calibri"/>
                        <a:ea typeface="Calibri"/>
                        <a:cs typeface="Times New Roman"/>
                      </a:endParaRPr>
                    </a:p>
                  </a:txBody>
                  <a:tcPr marL="68509" marR="68509" marT="0" marB="0">
                    <a:lnL>
                      <a:noFill/>
                    </a:lnL>
                    <a:lnR>
                      <a:noFill/>
                    </a:lnR>
                    <a:lnT>
                      <a:noFill/>
                    </a:lnT>
                    <a:lnB>
                      <a:noFill/>
                    </a:lnB>
                  </a:tcPr>
                </a:tc>
                <a:tc>
                  <a:txBody>
                    <a:bodyPr/>
                    <a:lstStyle/>
                    <a:p>
                      <a:pPr marR="2540">
                        <a:lnSpc>
                          <a:spcPct val="115000"/>
                        </a:lnSpc>
                        <a:spcAft>
                          <a:spcPts val="500"/>
                        </a:spcAft>
                      </a:pPr>
                      <a:r>
                        <a:rPr lang="en-CA" sz="1100" b="1" dirty="0">
                          <a:latin typeface="Arial"/>
                          <a:ea typeface="Calibri"/>
                          <a:cs typeface="Times New Roman"/>
                        </a:rPr>
                        <a:t>GIS in Australia and New Zealand</a:t>
                      </a:r>
                      <a:endParaRPr lang="en-CA" sz="1100" dirty="0">
                        <a:latin typeface="Calibri"/>
                        <a:ea typeface="Calibri"/>
                        <a:cs typeface="Times New Roman"/>
                      </a:endParaRPr>
                    </a:p>
                    <a:p>
                      <a:pPr>
                        <a:lnSpc>
                          <a:spcPct val="115000"/>
                        </a:lnSpc>
                        <a:spcAft>
                          <a:spcPts val="1000"/>
                        </a:spcAft>
                      </a:pPr>
                      <a:r>
                        <a:rPr lang="en-CA" sz="1100" i="1" dirty="0">
                          <a:solidFill>
                            <a:srgbClr val="404040"/>
                          </a:solidFill>
                          <a:latin typeface="Arial"/>
                          <a:ea typeface="Calibri"/>
                          <a:cs typeface="Times New Roman"/>
                        </a:rPr>
                        <a:t>Penny </a:t>
                      </a:r>
                      <a:r>
                        <a:rPr lang="en-CA" sz="1100" i="1" dirty="0" err="1">
                          <a:solidFill>
                            <a:srgbClr val="404040"/>
                          </a:solidFill>
                          <a:latin typeface="Arial"/>
                          <a:ea typeface="Calibri"/>
                          <a:cs typeface="Times New Roman"/>
                        </a:rPr>
                        <a:t>Baldock</a:t>
                      </a:r>
                      <a:r>
                        <a:rPr lang="en-CA" sz="1100" i="1" dirty="0">
                          <a:solidFill>
                            <a:srgbClr val="404040"/>
                          </a:solidFill>
                          <a:latin typeface="Arial"/>
                          <a:ea typeface="Calibri"/>
                          <a:cs typeface="Times New Roman"/>
                        </a:rPr>
                        <a:t>, Gary Maguire, Nick Lawrence, Gary Hunter, and Chris </a:t>
                      </a:r>
                      <a:r>
                        <a:rPr lang="en-CA" sz="1100" i="1" dirty="0" smtClean="0">
                          <a:solidFill>
                            <a:srgbClr val="404040"/>
                          </a:solidFill>
                          <a:latin typeface="Arial"/>
                          <a:ea typeface="Calibri"/>
                          <a:cs typeface="Times New Roman"/>
                        </a:rPr>
                        <a:t>Pettit</a:t>
                      </a:r>
                      <a:endParaRPr lang="en-CA" sz="1100" dirty="0">
                        <a:latin typeface="Calibri"/>
                        <a:ea typeface="Calibri"/>
                        <a:cs typeface="Times New Roman"/>
                      </a:endParaRPr>
                    </a:p>
                  </a:txBody>
                  <a:tcPr marL="68509" marR="68509" marT="0" marB="0">
                    <a:lnL>
                      <a:noFill/>
                    </a:lnL>
                    <a:lnR>
                      <a:noFill/>
                    </a:lnR>
                    <a:lnT>
                      <a:noFill/>
                    </a:lnT>
                    <a:lnB>
                      <a:noFill/>
                    </a:lnB>
                  </a:tcPr>
                </a:tc>
              </a:tr>
            </a:tbl>
          </a:graphicData>
        </a:graphic>
      </p:graphicFrame>
      <p:sp>
        <p:nvSpPr>
          <p:cNvPr id="9" name="Content Placeholder 2"/>
          <p:cNvSpPr txBox="1">
            <a:spLocks/>
          </p:cNvSpPr>
          <p:nvPr/>
        </p:nvSpPr>
        <p:spPr bwMode="auto">
          <a:xfrm>
            <a:off x="1621967" y="502555"/>
            <a:ext cx="7347857" cy="5578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r>
              <a:rPr kumimoji="0" lang="en-CA" sz="2000" b="1" i="0" u="none" strike="noStrike" kern="1200" cap="none" spc="0" normalizeH="0" baseline="0" noProof="0" smtClean="0">
                <a:ln>
                  <a:noFill/>
                </a:ln>
                <a:solidFill>
                  <a:srgbClr val="7B521B"/>
                </a:solidFill>
                <a:effectLst/>
                <a:uLnTx/>
                <a:uFillTx/>
                <a:latin typeface="Arial Black" pitchFamily="34" charset="0"/>
                <a:ea typeface="ヒラギノ角ゴ Pro W3" pitchFamily="-1" charset="-128"/>
                <a:cs typeface="ヒラギノ角ゴ Pro W3" pitchFamily="-1" charset="-128"/>
              </a:rPr>
              <a:t>FOUNDATIONS  THEMES, CHAPTER </a:t>
            </a:r>
          </a:p>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r>
              <a:rPr kumimoji="0" lang="en-CA" sz="2000" b="1" i="0" u="none" strike="noStrike" kern="1200" cap="none" spc="0" normalizeH="0" baseline="0" noProof="0" smtClean="0">
                <a:ln>
                  <a:noFill/>
                </a:ln>
                <a:solidFill>
                  <a:srgbClr val="7B521B"/>
                </a:solidFill>
                <a:effectLst/>
                <a:uLnTx/>
                <a:uFillTx/>
                <a:latin typeface="Arial Black" pitchFamily="34" charset="0"/>
                <a:ea typeface="ヒラギノ角ゴ Pro W3" pitchFamily="-1" charset="-128"/>
                <a:cs typeface="ヒラギノ角ゴ Pro W3" pitchFamily="-1" charset="-128"/>
              </a:rPr>
              <a:t>TITLES AND AUTHORS</a:t>
            </a:r>
            <a:endParaRPr kumimoji="0" lang="en-CA" sz="2000" b="0" i="0" u="none" strike="noStrike" kern="1200" cap="none" spc="0" normalizeH="0" baseline="0" noProof="0" dirty="0">
              <a:ln>
                <a:noFill/>
              </a:ln>
              <a:solidFill>
                <a:srgbClr val="7B521B"/>
              </a:solidFill>
              <a:effectLst/>
              <a:uLnTx/>
              <a:uFillTx/>
              <a:latin typeface="Arial Black" pitchFamily="34" charset="0"/>
              <a:ea typeface="ヒラギノ角ゴ Pro W3" pitchFamily="-1" charset="-128"/>
              <a:cs typeface="ヒラギノ角ゴ Pro W3" pitchFamily="-1" charset="-128"/>
            </a:endParaRPr>
          </a:p>
        </p:txBody>
      </p:sp>
      <p:sp>
        <p:nvSpPr>
          <p:cNvPr id="12"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8</a:t>
            </a:fld>
            <a:endParaRPr lang="en-US" sz="1400" b="1" dirty="0">
              <a:solidFill>
                <a:schemeClr val="accent6">
                  <a:lumMod val="50000"/>
                </a:schemeClr>
              </a:solidFill>
            </a:endParaRPr>
          </a:p>
        </p:txBody>
      </p:sp>
      <p:sp>
        <p:nvSpPr>
          <p:cNvPr id="7" name="TextBox 6"/>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3"/>
          <a:srcRect/>
          <a:stretch>
            <a:fillRect/>
          </a:stretch>
        </p:blipFill>
        <p:spPr bwMode="auto">
          <a:xfrm>
            <a:off x="864733" y="1933575"/>
            <a:ext cx="7737613" cy="771525"/>
          </a:xfrm>
          <a:prstGeom prst="rect">
            <a:avLst/>
          </a:prstGeom>
          <a:noFill/>
          <a:ln w="9525">
            <a:noFill/>
            <a:miter lim="800000"/>
            <a:headEnd/>
            <a:tailEnd/>
          </a:ln>
        </p:spPr>
      </p:pic>
      <p:graphicFrame>
        <p:nvGraphicFramePr>
          <p:cNvPr id="6" name="Table 5"/>
          <p:cNvGraphicFramePr>
            <a:graphicFrameLocks noGrp="1"/>
          </p:cNvGraphicFramePr>
          <p:nvPr/>
        </p:nvGraphicFramePr>
        <p:xfrm>
          <a:off x="864734" y="3204464"/>
          <a:ext cx="7737612" cy="624332"/>
        </p:xfrm>
        <a:graphic>
          <a:graphicData uri="http://schemas.openxmlformats.org/drawingml/2006/table">
            <a:tbl>
              <a:tblPr/>
              <a:tblGrid>
                <a:gridCol w="464413"/>
                <a:gridCol w="7273199"/>
              </a:tblGrid>
              <a:tr h="0">
                <a:tc>
                  <a:txBody>
                    <a:bodyPr/>
                    <a:lstStyle/>
                    <a:p>
                      <a:pPr marR="2540">
                        <a:lnSpc>
                          <a:spcPct val="115000"/>
                        </a:lnSpc>
                        <a:spcAft>
                          <a:spcPts val="1000"/>
                        </a:spcAft>
                      </a:pPr>
                      <a:r>
                        <a:rPr lang="en-CA" sz="2000" b="1" i="1" dirty="0">
                          <a:latin typeface="Arial"/>
                          <a:ea typeface="Calibri"/>
                          <a:cs typeface="Times New Roman"/>
                        </a:rPr>
                        <a:t>23</a:t>
                      </a:r>
                      <a:endParaRPr lang="en-CA" sz="2000" dirty="0">
                        <a:latin typeface="Calibri"/>
                        <a:ea typeface="Calibri"/>
                        <a:cs typeface="Times New Roman"/>
                      </a:endParaRPr>
                    </a:p>
                  </a:txBody>
                  <a:tcPr marL="68580" marR="68580" marT="0" marB="0">
                    <a:lnL>
                      <a:noFill/>
                    </a:lnL>
                    <a:lnR>
                      <a:noFill/>
                    </a:lnR>
                    <a:lnT>
                      <a:noFill/>
                    </a:lnT>
                    <a:lnB>
                      <a:noFill/>
                    </a:lnB>
                  </a:tcPr>
                </a:tc>
                <a:tc>
                  <a:txBody>
                    <a:bodyPr/>
                    <a:lstStyle/>
                    <a:p>
                      <a:pPr marR="2540">
                        <a:lnSpc>
                          <a:spcPct val="115000"/>
                        </a:lnSpc>
                        <a:spcAft>
                          <a:spcPts val="500"/>
                        </a:spcAft>
                      </a:pPr>
                      <a:r>
                        <a:rPr lang="en-CA" sz="1800" b="1" dirty="0">
                          <a:latin typeface="Arial"/>
                          <a:ea typeface="Calibri"/>
                          <a:cs typeface="Times New Roman"/>
                        </a:rPr>
                        <a:t>Reflecting Upon the </a:t>
                      </a:r>
                      <a:r>
                        <a:rPr lang="en-CA" sz="1800" b="1" i="1" dirty="0">
                          <a:latin typeface="Arial"/>
                          <a:ea typeface="Calibri"/>
                          <a:cs typeface="Times New Roman"/>
                        </a:rPr>
                        <a:t>Foundations</a:t>
                      </a:r>
                      <a:r>
                        <a:rPr lang="en-CA" sz="1800" b="1" dirty="0">
                          <a:latin typeface="Arial"/>
                          <a:ea typeface="Calibri"/>
                          <a:cs typeface="Times New Roman"/>
                        </a:rPr>
                        <a:t> Project and Its Implications</a:t>
                      </a:r>
                      <a:endParaRPr lang="en-CA" sz="1800" dirty="0">
                        <a:latin typeface="Calibri"/>
                        <a:ea typeface="Calibri"/>
                        <a:cs typeface="Times New Roman"/>
                      </a:endParaRPr>
                    </a:p>
                    <a:p>
                      <a:pPr marR="2540">
                        <a:lnSpc>
                          <a:spcPct val="115000"/>
                        </a:lnSpc>
                        <a:spcAft>
                          <a:spcPts val="1000"/>
                        </a:spcAft>
                      </a:pPr>
                      <a:r>
                        <a:rPr lang="en-CA" sz="1400" i="1" dirty="0">
                          <a:solidFill>
                            <a:srgbClr val="404040"/>
                          </a:solidFill>
                          <a:latin typeface="Arial"/>
                          <a:ea typeface="Calibri"/>
                          <a:cs typeface="Times New Roman"/>
                        </a:rPr>
                        <a:t>Barry Wellar</a:t>
                      </a:r>
                      <a:endParaRPr lang="en-CA" sz="1400" dirty="0">
                        <a:latin typeface="Calibri"/>
                        <a:ea typeface="Calibri"/>
                        <a:cs typeface="Times New Roman"/>
                      </a:endParaRPr>
                    </a:p>
                  </a:txBody>
                  <a:tcPr marL="68580" marR="68580" marT="0" marB="0">
                    <a:lnL>
                      <a:noFill/>
                    </a:lnL>
                    <a:lnR>
                      <a:noFill/>
                    </a:lnR>
                    <a:lnT>
                      <a:noFill/>
                    </a:lnT>
                    <a:lnB>
                      <a:noFill/>
                    </a:lnB>
                  </a:tcPr>
                </a:tc>
              </a:tr>
            </a:tbl>
          </a:graphicData>
        </a:graphic>
      </p:graphicFrame>
      <p:sp>
        <p:nvSpPr>
          <p:cNvPr id="9" name="Content Placeholder 2"/>
          <p:cNvSpPr txBox="1">
            <a:spLocks/>
          </p:cNvSpPr>
          <p:nvPr/>
        </p:nvSpPr>
        <p:spPr bwMode="auto">
          <a:xfrm>
            <a:off x="1621967" y="502555"/>
            <a:ext cx="7347857" cy="5578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r>
              <a:rPr kumimoji="0" lang="en-CA" sz="2000" b="1" i="0" u="none" strike="noStrike" kern="1200" cap="none" spc="0" normalizeH="0" baseline="0" noProof="0" smtClean="0">
                <a:ln>
                  <a:noFill/>
                </a:ln>
                <a:solidFill>
                  <a:srgbClr val="7B521B"/>
                </a:solidFill>
                <a:effectLst/>
                <a:uLnTx/>
                <a:uFillTx/>
                <a:latin typeface="Arial Black" pitchFamily="34" charset="0"/>
                <a:ea typeface="ヒラギノ角ゴ Pro W3" pitchFamily="-1" charset="-128"/>
                <a:cs typeface="ヒラギノ角ゴ Pro W3" pitchFamily="-1" charset="-128"/>
              </a:rPr>
              <a:t>FOUNDATIONS  THEMES, CHAPTER </a:t>
            </a:r>
          </a:p>
          <a:p>
            <a:pPr marL="342900" marR="0" lvl="0" indent="-342900" algn="ctr" defTabSz="457200" rtl="0" eaLnBrk="0" fontAlgn="base" latinLnBrk="0" hangingPunct="0">
              <a:lnSpc>
                <a:spcPct val="100000"/>
              </a:lnSpc>
              <a:spcBef>
                <a:spcPct val="20000"/>
              </a:spcBef>
              <a:spcAft>
                <a:spcPct val="0"/>
              </a:spcAft>
              <a:buClrTx/>
              <a:buSzTx/>
              <a:buFont typeface="Arial" charset="0"/>
              <a:buNone/>
              <a:tabLst/>
              <a:defRPr/>
            </a:pPr>
            <a:r>
              <a:rPr kumimoji="0" lang="en-CA" sz="2000" b="1" i="0" u="none" strike="noStrike" kern="1200" cap="none" spc="0" normalizeH="0" baseline="0" noProof="0" smtClean="0">
                <a:ln>
                  <a:noFill/>
                </a:ln>
                <a:solidFill>
                  <a:srgbClr val="7B521B"/>
                </a:solidFill>
                <a:effectLst/>
                <a:uLnTx/>
                <a:uFillTx/>
                <a:latin typeface="Arial Black" pitchFamily="34" charset="0"/>
                <a:ea typeface="ヒラギノ角ゴ Pro W3" pitchFamily="-1" charset="-128"/>
                <a:cs typeface="ヒラギノ角ゴ Pro W3" pitchFamily="-1" charset="-128"/>
              </a:rPr>
              <a:t>TITLES AND AUTHORS</a:t>
            </a:r>
            <a:endParaRPr kumimoji="0" lang="en-CA" sz="2000" b="0" i="0" u="none" strike="noStrike" kern="1200" cap="none" spc="0" normalizeH="0" baseline="0" noProof="0" dirty="0">
              <a:ln>
                <a:noFill/>
              </a:ln>
              <a:solidFill>
                <a:srgbClr val="7B521B"/>
              </a:solidFill>
              <a:effectLst/>
              <a:uLnTx/>
              <a:uFillTx/>
              <a:latin typeface="Arial Black" pitchFamily="34" charset="0"/>
              <a:ea typeface="ヒラギノ角ゴ Pro W3" pitchFamily="-1" charset="-128"/>
              <a:cs typeface="ヒラギノ角ゴ Pro W3" pitchFamily="-1" charset="-128"/>
            </a:endParaRPr>
          </a:p>
        </p:txBody>
      </p:sp>
      <p:sp>
        <p:nvSpPr>
          <p:cNvPr id="12" name="Slide Number Placeholder 5"/>
          <p:cNvSpPr>
            <a:spLocks noGrp="1"/>
          </p:cNvSpPr>
          <p:nvPr>
            <p:ph type="sldNum" sz="quarter" idx="12"/>
          </p:nvPr>
        </p:nvSpPr>
        <p:spPr>
          <a:xfrm>
            <a:off x="6959600" y="6534150"/>
            <a:ext cx="2133600" cy="365125"/>
          </a:xfrm>
        </p:spPr>
        <p:txBody>
          <a:bodyPr/>
          <a:lstStyle/>
          <a:p>
            <a:fld id="{D7AE0B48-4085-4E02-ABB6-241E760FA358}" type="slidenum">
              <a:rPr lang="en-US" sz="1400" b="1" smtClean="0">
                <a:solidFill>
                  <a:schemeClr val="accent6">
                    <a:lumMod val="50000"/>
                  </a:schemeClr>
                </a:solidFill>
              </a:rPr>
              <a:pPr/>
              <a:t>9</a:t>
            </a:fld>
            <a:endParaRPr lang="en-US" sz="1400" b="1" dirty="0">
              <a:solidFill>
                <a:schemeClr val="accent6">
                  <a:lumMod val="50000"/>
                </a:schemeClr>
              </a:solidFill>
            </a:endParaRPr>
          </a:p>
        </p:txBody>
      </p:sp>
      <p:sp>
        <p:nvSpPr>
          <p:cNvPr id="7" name="TextBox 6"/>
          <p:cNvSpPr txBox="1"/>
          <p:nvPr/>
        </p:nvSpPr>
        <p:spPr>
          <a:xfrm>
            <a:off x="-12700" y="6597650"/>
            <a:ext cx="1396044" cy="276999"/>
          </a:xfrm>
          <a:prstGeom prst="rect">
            <a:avLst/>
          </a:prstGeom>
          <a:noFill/>
        </p:spPr>
        <p:txBody>
          <a:bodyPr wrap="square" rtlCol="0">
            <a:spAutoFit/>
          </a:bodyPr>
          <a:lstStyle/>
          <a:p>
            <a:r>
              <a:rPr lang="en-CA" sz="1200" b="1" dirty="0" smtClean="0">
                <a:solidFill>
                  <a:srgbClr val="7B521B"/>
                </a:solidFill>
                <a:latin typeface="+mn-lt"/>
              </a:rPr>
              <a:t>Barry Wellar</a:t>
            </a:r>
            <a:endParaRPr lang="en-CA" sz="1200" b="1" dirty="0">
              <a:solidFill>
                <a:srgbClr val="7B521B"/>
              </a:solidFill>
              <a:latin typeface="+mn-l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TotalTime>
  <Words>3611</Words>
  <Application>Microsoft Office PowerPoint</Application>
  <PresentationFormat>On-screen Show (4:3)</PresentationFormat>
  <Paragraphs>811</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Jennifer Paganessi</dc:creator>
  <cp:lastModifiedBy>Sam Herold</cp:lastModifiedBy>
  <cp:revision>30</cp:revision>
  <dcterms:created xsi:type="dcterms:W3CDTF">2011-10-12T19:45:07Z</dcterms:created>
  <dcterms:modified xsi:type="dcterms:W3CDTF">2012-08-24T02:14:18Z</dcterms:modified>
</cp:coreProperties>
</file>